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7" r:id="rId3"/>
    <p:sldId id="326" r:id="rId4"/>
    <p:sldId id="325" r:id="rId5"/>
    <p:sldId id="324" r:id="rId6"/>
    <p:sldId id="329" r:id="rId7"/>
    <p:sldId id="328" r:id="rId8"/>
    <p:sldId id="334" r:id="rId9"/>
    <p:sldId id="336" r:id="rId10"/>
    <p:sldId id="335" r:id="rId11"/>
    <p:sldId id="333" r:id="rId12"/>
    <p:sldId id="331" r:id="rId13"/>
    <p:sldId id="338" r:id="rId14"/>
    <p:sldId id="337" r:id="rId15"/>
    <p:sldId id="339" r:id="rId16"/>
    <p:sldId id="342" r:id="rId17"/>
    <p:sldId id="332" r:id="rId18"/>
    <p:sldId id="256" r:id="rId19"/>
    <p:sldId id="257" r:id="rId20"/>
    <p:sldId id="263" r:id="rId21"/>
    <p:sldId id="264" r:id="rId22"/>
    <p:sldId id="265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66" r:id="rId44"/>
    <p:sldId id="267" r:id="rId45"/>
    <p:sldId id="26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4" r:id="rId70"/>
    <p:sldId id="315" r:id="rId71"/>
    <p:sldId id="316" r:id="rId72"/>
    <p:sldId id="317" r:id="rId73"/>
    <p:sldId id="312" r:id="rId74"/>
    <p:sldId id="313" r:id="rId75"/>
    <p:sldId id="318" r:id="rId76"/>
    <p:sldId id="319" r:id="rId77"/>
    <p:sldId id="320" r:id="rId78"/>
    <p:sldId id="321" r:id="rId79"/>
    <p:sldId id="322" r:id="rId8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64;&#1077;&#1074;&#1095;&#1077;&#1085;&#1082;&#1086;%20&#1056;&#1086;&#1084;&#1072;&#1085;\Documents\GitHub\Code\_Goldminers_reserv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Annual</a:t>
            </a:r>
            <a:r>
              <a:rPr lang="en-US" baseline="0"/>
              <a:t> return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Лист1!$B$2:$B$7</c:f>
              <c:numCache>
                <c:formatCode>General</c:formatCode>
                <c:ptCount val="6"/>
                <c:pt idx="0">
                  <c:v>-10.6</c:v>
                </c:pt>
                <c:pt idx="1">
                  <c:v>6.97</c:v>
                </c:pt>
                <c:pt idx="2">
                  <c:v>12.57</c:v>
                </c:pt>
                <c:pt idx="3">
                  <c:v>-2.69</c:v>
                </c:pt>
                <c:pt idx="4">
                  <c:v>18.62</c:v>
                </c:pt>
                <c:pt idx="5">
                  <c:v>24.18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91-4170-865D-FC4317A1D813}"/>
            </c:ext>
          </c:extLst>
        </c:ser>
        <c:ser>
          <c:idx val="2"/>
          <c:order val="1"/>
          <c:tx>
            <c:strRef>
              <c:f>Лист1!$D$1</c:f>
              <c:strCache>
                <c:ptCount val="1"/>
                <c:pt idx="0">
                  <c:v>GDX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Лист1!$D$2:$D$7</c:f>
              <c:numCache>
                <c:formatCode>General</c:formatCode>
                <c:ptCount val="6"/>
                <c:pt idx="0">
                  <c:v>-27.56</c:v>
                </c:pt>
                <c:pt idx="1">
                  <c:v>48.47</c:v>
                </c:pt>
                <c:pt idx="2">
                  <c:v>6.8</c:v>
                </c:pt>
                <c:pt idx="3">
                  <c:v>-11.46</c:v>
                </c:pt>
                <c:pt idx="4">
                  <c:v>39.1</c:v>
                </c:pt>
                <c:pt idx="5">
                  <c:v>22.73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91-4170-865D-FC4317A1D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0944"/>
        <c:axId val="69163024"/>
      </c:barChart>
      <c:catAx>
        <c:axId val="6916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63024"/>
        <c:crosses val="autoZero"/>
        <c:auto val="1"/>
        <c:lblAlgn val="ctr"/>
        <c:lblOffset val="100"/>
        <c:noMultiLvlLbl val="0"/>
      </c:catAx>
      <c:valAx>
        <c:axId val="6916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9160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NEM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Лист3!$B$1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Лист3!$A$2:$A$6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Лист3!$B$2:$B$6</c:f>
              <c:numCache>
                <c:formatCode>General</c:formatCode>
                <c:ptCount val="5"/>
                <c:pt idx="0">
                  <c:v>73.7</c:v>
                </c:pt>
                <c:pt idx="1">
                  <c:v>68.5</c:v>
                </c:pt>
                <c:pt idx="2">
                  <c:v>68.5</c:v>
                </c:pt>
                <c:pt idx="3">
                  <c:v>65.400000000000006</c:v>
                </c:pt>
                <c:pt idx="4">
                  <c:v>95.7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4C-4278-807A-6EE75241510F}"/>
            </c:ext>
          </c:extLst>
        </c:ser>
        <c:ser>
          <c:idx val="1"/>
          <c:order val="1"/>
          <c:tx>
            <c:strRef>
              <c:f>Лист3!$C$1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Лист3!$A$2:$A$6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Лист3!$C$2:$C$6</c:f>
              <c:numCache>
                <c:formatCode>General</c:formatCode>
                <c:ptCount val="5"/>
                <c:pt idx="0">
                  <c:v>53.1</c:v>
                </c:pt>
                <c:pt idx="1">
                  <c:v>47.1</c:v>
                </c:pt>
                <c:pt idx="2">
                  <c:v>48.2</c:v>
                </c:pt>
                <c:pt idx="3">
                  <c:v>55.1</c:v>
                </c:pt>
                <c:pt idx="4">
                  <c:v>76.7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4C-4278-807A-6EE752415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82639"/>
        <c:axId val="1587077231"/>
      </c:barChart>
      <c:catAx>
        <c:axId val="158708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77231"/>
        <c:crosses val="autoZero"/>
        <c:auto val="1"/>
        <c:lblAlgn val="ctr"/>
        <c:lblOffset val="100"/>
        <c:noMultiLvlLbl val="0"/>
      </c:catAx>
      <c:valAx>
        <c:axId val="15870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8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GOLD</a:t>
            </a:r>
            <a:endParaRPr lang="ru-RU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GOLD!$B$1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GOLD!$A$2:$A$6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GOLD!$B$2:$B$6</c:f>
              <c:numCache>
                <c:formatCode>General</c:formatCode>
                <c:ptCount val="5"/>
                <c:pt idx="0">
                  <c:v>91.1</c:v>
                </c:pt>
                <c:pt idx="1">
                  <c:v>86.1</c:v>
                </c:pt>
                <c:pt idx="2">
                  <c:v>64.400000000000006</c:v>
                </c:pt>
                <c:pt idx="3">
                  <c:v>62.3</c:v>
                </c:pt>
                <c:pt idx="4">
                  <c:v>71.2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EB-4CF7-94C1-69FA916DE567}"/>
            </c:ext>
          </c:extLst>
        </c:ser>
        <c:ser>
          <c:idx val="1"/>
          <c:order val="1"/>
          <c:tx>
            <c:strRef>
              <c:f>GOLD!$C$1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GOLD!$A$2:$A$6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GOLD!$C$2:$C$6</c:f>
              <c:numCache>
                <c:formatCode>General</c:formatCode>
                <c:ptCount val="5"/>
                <c:pt idx="0">
                  <c:v>79.099999999999994</c:v>
                </c:pt>
                <c:pt idx="1">
                  <c:v>75.2</c:v>
                </c:pt>
                <c:pt idx="2">
                  <c:v>88.6</c:v>
                </c:pt>
                <c:pt idx="3">
                  <c:v>88.8</c:v>
                </c:pt>
                <c:pt idx="4">
                  <c:v>56.4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EB-4CF7-94C1-69FA916DE5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82639"/>
        <c:axId val="1587077231"/>
      </c:barChart>
      <c:catAx>
        <c:axId val="158708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77231"/>
        <c:crosses val="autoZero"/>
        <c:auto val="1"/>
        <c:lblAlgn val="ctr"/>
        <c:lblOffset val="100"/>
        <c:noMultiLvlLbl val="0"/>
      </c:catAx>
      <c:valAx>
        <c:axId val="15870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8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PLZL.ME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PLZL.ME!$B$1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PLZL.ME!$A$2:$A$6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PLZL.ME!$B$2:$B$6</c:f>
              <c:numCache>
                <c:formatCode>General</c:formatCode>
                <c:ptCount val="5"/>
                <c:pt idx="0">
                  <c:v>61.8</c:v>
                </c:pt>
                <c:pt idx="1">
                  <c:v>71.400000000000006</c:v>
                </c:pt>
                <c:pt idx="2">
                  <c:v>67.599999999999994</c:v>
                </c:pt>
                <c:pt idx="3">
                  <c:v>64.400000000000006</c:v>
                </c:pt>
                <c:pt idx="4">
                  <c:v>60.8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0-49D8-B1F3-0D6B01450AAC}"/>
            </c:ext>
          </c:extLst>
        </c:ser>
        <c:ser>
          <c:idx val="1"/>
          <c:order val="1"/>
          <c:tx>
            <c:strRef>
              <c:f>PLZL.ME!$C$1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PLZL.ME!$A$2:$A$6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PLZL.ME!$C$2:$C$6</c:f>
              <c:numCache>
                <c:formatCode>General</c:formatCode>
                <c:ptCount val="5"/>
                <c:pt idx="0">
                  <c:v>187.5</c:v>
                </c:pt>
                <c:pt idx="1">
                  <c:v>193.4</c:v>
                </c:pt>
                <c:pt idx="2">
                  <c:v>189.9</c:v>
                </c:pt>
                <c:pt idx="3">
                  <c:v>191.5</c:v>
                </c:pt>
                <c:pt idx="4">
                  <c:v>187.5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0-49D8-B1F3-0D6B01450A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82639"/>
        <c:axId val="1587077231"/>
      </c:barChart>
      <c:catAx>
        <c:axId val="158708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77231"/>
        <c:crosses val="autoZero"/>
        <c:auto val="1"/>
        <c:lblAlgn val="ctr"/>
        <c:lblOffset val="100"/>
        <c:noMultiLvlLbl val="0"/>
      </c:catAx>
      <c:valAx>
        <c:axId val="15870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8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AEM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AEM!$B$1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AEM!$A$2:$A$6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AEM!$B$2:$B$6</c:f>
              <c:numCache>
                <c:formatCode>General</c:formatCode>
                <c:ptCount val="5"/>
                <c:pt idx="0">
                  <c:v>18.32</c:v>
                </c:pt>
                <c:pt idx="1">
                  <c:v>19.940000000000001</c:v>
                </c:pt>
                <c:pt idx="2">
                  <c:v>20.61</c:v>
                </c:pt>
                <c:pt idx="3">
                  <c:v>22.03</c:v>
                </c:pt>
                <c:pt idx="4">
                  <c:v>21.56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9-4DD7-BE1D-B1D1A55535EA}"/>
            </c:ext>
          </c:extLst>
        </c:ser>
        <c:ser>
          <c:idx val="1"/>
          <c:order val="1"/>
          <c:tx>
            <c:strRef>
              <c:f>AEM!$C$1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AEM!$A$2:$A$6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AEM!$C$2:$C$6</c:f>
              <c:numCache>
                <c:formatCode>General</c:formatCode>
                <c:ptCount val="5"/>
                <c:pt idx="0">
                  <c:v>14.49</c:v>
                </c:pt>
                <c:pt idx="1">
                  <c:v>15.85</c:v>
                </c:pt>
                <c:pt idx="2">
                  <c:v>15.2</c:v>
                </c:pt>
                <c:pt idx="3">
                  <c:v>17.39</c:v>
                </c:pt>
                <c:pt idx="4">
                  <c:v>18.05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49-4DD7-BE1D-B1D1A5553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82639"/>
        <c:axId val="1587077231"/>
      </c:barChart>
      <c:catAx>
        <c:axId val="158708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77231"/>
        <c:crosses val="autoZero"/>
        <c:auto val="1"/>
        <c:lblAlgn val="ctr"/>
        <c:lblOffset val="100"/>
        <c:noMultiLvlLbl val="0"/>
      </c:catAx>
      <c:valAx>
        <c:axId val="15870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8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NCM.AX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NCM.AX!$B$1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NCM.AX!$A$2:$A$6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NCM.AX!$B$2:$B$6</c:f>
              <c:numCache>
                <c:formatCode>General</c:formatCode>
                <c:ptCount val="5"/>
                <c:pt idx="0">
                  <c:v>59</c:v>
                </c:pt>
                <c:pt idx="1">
                  <c:v>56</c:v>
                </c:pt>
                <c:pt idx="2">
                  <c:v>53</c:v>
                </c:pt>
                <c:pt idx="3">
                  <c:v>49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EB-4EB5-887F-1E4DABF50D52}"/>
            </c:ext>
          </c:extLst>
        </c:ser>
        <c:ser>
          <c:idx val="1"/>
          <c:order val="1"/>
          <c:tx>
            <c:strRef>
              <c:f>NCM.AX!$C$1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NCM.AX!$A$2:$A$6</c:f>
              <c:strCach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strCache>
            </c:strRef>
          </c:cat>
          <c:val>
            <c:numRef>
              <c:f>NCM.AX!$C$2:$C$6</c:f>
              <c:numCache>
                <c:formatCode>General</c:formatCode>
                <c:ptCount val="5"/>
                <c:pt idx="0">
                  <c:v>120</c:v>
                </c:pt>
                <c:pt idx="1">
                  <c:v>110</c:v>
                </c:pt>
                <c:pt idx="2">
                  <c:v>100</c:v>
                </c:pt>
                <c:pt idx="3">
                  <c:v>96</c:v>
                </c:pt>
                <c:pt idx="4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BEB-4EB5-887F-1E4DABF50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7082639"/>
        <c:axId val="1587077231"/>
      </c:barChart>
      <c:catAx>
        <c:axId val="158708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77231"/>
        <c:crosses val="autoZero"/>
        <c:auto val="1"/>
        <c:lblAlgn val="ctr"/>
        <c:lblOffset val="100"/>
        <c:noMultiLvlLbl val="0"/>
      </c:catAx>
      <c:valAx>
        <c:axId val="158707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708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P/R ratio and 5Y</a:t>
            </a:r>
            <a:r>
              <a:rPr lang="en-US" sz="1800" baseline="0"/>
              <a:t> </a:t>
            </a:r>
            <a:r>
              <a:rPr lang="en-US" sz="1800"/>
              <a:t>Return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Лист4!$B$1</c:f>
              <c:strCache>
                <c:ptCount val="1"/>
                <c:pt idx="0">
                  <c:v>P/R ratio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Лист4!$A$2:$A$39</c:f>
              <c:strCache>
                <c:ptCount val="38"/>
                <c:pt idx="0">
                  <c:v>EQX.TO  </c:v>
                </c:pt>
                <c:pt idx="1">
                  <c:v>WDO.TO  </c:v>
                </c:pt>
                <c:pt idx="2">
                  <c:v>SAR.AX  </c:v>
                </c:pt>
                <c:pt idx="3">
                  <c:v>DRD  </c:v>
                </c:pt>
                <c:pt idx="4">
                  <c:v>DPM.TO  </c:v>
                </c:pt>
                <c:pt idx="5">
                  <c:v>ANTM.JK  </c:v>
                </c:pt>
                <c:pt idx="6">
                  <c:v>TGZ.TO  </c:v>
                </c:pt>
                <c:pt idx="7">
                  <c:v>BTG  </c:v>
                </c:pt>
                <c:pt idx="8">
                  <c:v>PLZL.ME  </c:v>
                </c:pt>
                <c:pt idx="9">
                  <c:v>POG.L  </c:v>
                </c:pt>
                <c:pt idx="10">
                  <c:v>NST.AX  </c:v>
                </c:pt>
                <c:pt idx="11">
                  <c:v>HMY  </c:v>
                </c:pt>
                <c:pt idx="12">
                  <c:v>CDE  </c:v>
                </c:pt>
                <c:pt idx="13">
                  <c:v>SSRM  </c:v>
                </c:pt>
                <c:pt idx="14">
                  <c:v>EDV.TO  </c:v>
                </c:pt>
                <c:pt idx="15">
                  <c:v>PRU.AX  </c:v>
                </c:pt>
                <c:pt idx="16">
                  <c:v>EVN.AX  </c:v>
                </c:pt>
                <c:pt idx="17">
                  <c:v>GOR.AX  </c:v>
                </c:pt>
                <c:pt idx="18">
                  <c:v>WPM  </c:v>
                </c:pt>
                <c:pt idx="19">
                  <c:v>NEM  </c:v>
                </c:pt>
                <c:pt idx="20">
                  <c:v>GFI  </c:v>
                </c:pt>
                <c:pt idx="21">
                  <c:v>LUN.TO  </c:v>
                </c:pt>
                <c:pt idx="22">
                  <c:v>AUY  </c:v>
                </c:pt>
                <c:pt idx="23">
                  <c:v>GOLD</c:v>
                </c:pt>
                <c:pt idx="24">
                  <c:v>SBSW  </c:v>
                </c:pt>
                <c:pt idx="25">
                  <c:v>AEM  </c:v>
                </c:pt>
                <c:pt idx="26">
                  <c:v>AGI  </c:v>
                </c:pt>
                <c:pt idx="27">
                  <c:v>SA  </c:v>
                </c:pt>
                <c:pt idx="28">
                  <c:v>IAG  </c:v>
                </c:pt>
                <c:pt idx="29">
                  <c:v>NG  </c:v>
                </c:pt>
                <c:pt idx="30">
                  <c:v>CG.TO  </c:v>
                </c:pt>
                <c:pt idx="31">
                  <c:v>NCM.AX  </c:v>
                </c:pt>
                <c:pt idx="32">
                  <c:v>SBM.AX  </c:v>
                </c:pt>
                <c:pt idx="33">
                  <c:v>RRL.AX  </c:v>
                </c:pt>
                <c:pt idx="34">
                  <c:v>TXG.TO  </c:v>
                </c:pt>
                <c:pt idx="35">
                  <c:v>NGD  </c:v>
                </c:pt>
                <c:pt idx="36">
                  <c:v>EGO  </c:v>
                </c:pt>
                <c:pt idx="37">
                  <c:v>OGC.TO  </c:v>
                </c:pt>
              </c:strCache>
            </c:strRef>
          </c:cat>
          <c:val>
            <c:numRef>
              <c:f>Лист4!$B$2:$B$39</c:f>
              <c:numCache>
                <c:formatCode>0.00</c:formatCode>
                <c:ptCount val="38"/>
                <c:pt idx="0">
                  <c:v>1.4473684210526316</c:v>
                </c:pt>
                <c:pt idx="1">
                  <c:v>18</c:v>
                </c:pt>
                <c:pt idx="2">
                  <c:v>17.272727272727273</c:v>
                </c:pt>
                <c:pt idx="3">
                  <c:v>3.119584055459272</c:v>
                </c:pt>
                <c:pt idx="4">
                  <c:v>29.11392405063291</c:v>
                </c:pt>
                <c:pt idx="5">
                  <c:v>2.0348837209302326</c:v>
                </c:pt>
                <c:pt idx="6">
                  <c:v>4.5525902668759803</c:v>
                </c:pt>
                <c:pt idx="7">
                  <c:v>14.016172506738545</c:v>
                </c:pt>
                <c:pt idx="8">
                  <c:v>2.546875</c:v>
                </c:pt>
                <c:pt idx="9">
                  <c:v>6.0283687943262407</c:v>
                </c:pt>
                <c:pt idx="10">
                  <c:v>8.3487084870848722</c:v>
                </c:pt>
                <c:pt idx="11">
                  <c:v>3.9452054794520546</c:v>
                </c:pt>
                <c:pt idx="12">
                  <c:v>14.0625</c:v>
                </c:pt>
                <c:pt idx="13">
                  <c:v>9.9087353324641452</c:v>
                </c:pt>
                <c:pt idx="14">
                  <c:v>10.192307692307692</c:v>
                </c:pt>
                <c:pt idx="15">
                  <c:v>7.1052631578947381</c:v>
                </c:pt>
                <c:pt idx="16">
                  <c:v>12.204213938411669</c:v>
                </c:pt>
                <c:pt idx="17">
                  <c:v>13.978494623655912</c:v>
                </c:pt>
                <c:pt idx="18">
                  <c:v>3.3913043478260874</c:v>
                </c:pt>
                <c:pt idx="19">
                  <c:v>6.6854695497754104</c:v>
                </c:pt>
                <c:pt idx="20">
                  <c:v>6.7073170731707332</c:v>
                </c:pt>
                <c:pt idx="21">
                  <c:v>3.5072463768115938</c:v>
                </c:pt>
                <c:pt idx="22">
                  <c:v>11.450381679389313</c:v>
                </c:pt>
                <c:pt idx="23">
                  <c:v>3.9325842696629212</c:v>
                </c:pt>
                <c:pt idx="24">
                  <c:v>1.3138686131386861</c:v>
                </c:pt>
                <c:pt idx="25">
                  <c:v>3.1029684601113177</c:v>
                </c:pt>
                <c:pt idx="26">
                  <c:v>5.0359712230215825</c:v>
                </c:pt>
                <c:pt idx="27">
                  <c:v>2.3969072164948457</c:v>
                </c:pt>
                <c:pt idx="28">
                  <c:v>2.7357811375089991</c:v>
                </c:pt>
                <c:pt idx="29">
                  <c:v>3.3096926713947989</c:v>
                </c:pt>
                <c:pt idx="30">
                  <c:v>7.3940486925157796</c:v>
                </c:pt>
                <c:pt idx="31">
                  <c:v>4.0740740740740744</c:v>
                </c:pt>
                <c:pt idx="32">
                  <c:v>4.5901639344262302</c:v>
                </c:pt>
                <c:pt idx="33">
                  <c:v>4.972375690607735</c:v>
                </c:pt>
                <c:pt idx="34">
                  <c:v>19.911504424778766</c:v>
                </c:pt>
                <c:pt idx="35">
                  <c:v>13.186813186813188</c:v>
                </c:pt>
                <c:pt idx="36">
                  <c:v>1.9729425028184893</c:v>
                </c:pt>
                <c:pt idx="37">
                  <c:v>8.8679245283018862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DD-4546-B7FC-6D4CE5B371DD}"/>
            </c:ext>
          </c:extLst>
        </c:ser>
        <c:ser>
          <c:idx val="1"/>
          <c:order val="1"/>
          <c:tx>
            <c:strRef>
              <c:f>Лист4!$E$1</c:f>
              <c:strCache>
                <c:ptCount val="1"/>
                <c:pt idx="0">
                  <c:v>return 5y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Лист4!$A$2:$A$39</c:f>
              <c:strCache>
                <c:ptCount val="38"/>
                <c:pt idx="0">
                  <c:v>EQX.TO  </c:v>
                </c:pt>
                <c:pt idx="1">
                  <c:v>WDO.TO  </c:v>
                </c:pt>
                <c:pt idx="2">
                  <c:v>SAR.AX  </c:v>
                </c:pt>
                <c:pt idx="3">
                  <c:v>DRD  </c:v>
                </c:pt>
                <c:pt idx="4">
                  <c:v>DPM.TO  </c:v>
                </c:pt>
                <c:pt idx="5">
                  <c:v>ANTM.JK  </c:v>
                </c:pt>
                <c:pt idx="6">
                  <c:v>TGZ.TO  </c:v>
                </c:pt>
                <c:pt idx="7">
                  <c:v>BTG  </c:v>
                </c:pt>
                <c:pt idx="8">
                  <c:v>PLZL.ME  </c:v>
                </c:pt>
                <c:pt idx="9">
                  <c:v>POG.L  </c:v>
                </c:pt>
                <c:pt idx="10">
                  <c:v>NST.AX  </c:v>
                </c:pt>
                <c:pt idx="11">
                  <c:v>HMY  </c:v>
                </c:pt>
                <c:pt idx="12">
                  <c:v>CDE  </c:v>
                </c:pt>
                <c:pt idx="13">
                  <c:v>SSRM  </c:v>
                </c:pt>
                <c:pt idx="14">
                  <c:v>EDV.TO  </c:v>
                </c:pt>
                <c:pt idx="15">
                  <c:v>PRU.AX  </c:v>
                </c:pt>
                <c:pt idx="16">
                  <c:v>EVN.AX  </c:v>
                </c:pt>
                <c:pt idx="17">
                  <c:v>GOR.AX  </c:v>
                </c:pt>
                <c:pt idx="18">
                  <c:v>WPM  </c:v>
                </c:pt>
                <c:pt idx="19">
                  <c:v>NEM  </c:v>
                </c:pt>
                <c:pt idx="20">
                  <c:v>GFI  </c:v>
                </c:pt>
                <c:pt idx="21">
                  <c:v>LUN.TO  </c:v>
                </c:pt>
                <c:pt idx="22">
                  <c:v>AUY  </c:v>
                </c:pt>
                <c:pt idx="23">
                  <c:v>GOLD</c:v>
                </c:pt>
                <c:pt idx="24">
                  <c:v>SBSW  </c:v>
                </c:pt>
                <c:pt idx="25">
                  <c:v>AEM  </c:v>
                </c:pt>
                <c:pt idx="26">
                  <c:v>AGI  </c:v>
                </c:pt>
                <c:pt idx="27">
                  <c:v>SA  </c:v>
                </c:pt>
                <c:pt idx="28">
                  <c:v>IAG  </c:v>
                </c:pt>
                <c:pt idx="29">
                  <c:v>NG  </c:v>
                </c:pt>
                <c:pt idx="30">
                  <c:v>CG.TO  </c:v>
                </c:pt>
                <c:pt idx="31">
                  <c:v>NCM.AX  </c:v>
                </c:pt>
                <c:pt idx="32">
                  <c:v>SBM.AX  </c:v>
                </c:pt>
                <c:pt idx="33">
                  <c:v>RRL.AX  </c:v>
                </c:pt>
                <c:pt idx="34">
                  <c:v>TXG.TO  </c:v>
                </c:pt>
                <c:pt idx="35">
                  <c:v>NGD  </c:v>
                </c:pt>
                <c:pt idx="36">
                  <c:v>EGO  </c:v>
                </c:pt>
                <c:pt idx="37">
                  <c:v>OGC.TO  </c:v>
                </c:pt>
              </c:strCache>
            </c:strRef>
          </c:cat>
          <c:val>
            <c:numRef>
              <c:f>Лист4!$E$2:$E$39</c:f>
              <c:numCache>
                <c:formatCode>General</c:formatCode>
                <c:ptCount val="38"/>
                <c:pt idx="0">
                  <c:v>15.4625</c:v>
                </c:pt>
                <c:pt idx="1">
                  <c:v>7.2325999999999997</c:v>
                </c:pt>
                <c:pt idx="2">
                  <c:v>6.7489999999999997</c:v>
                </c:pt>
                <c:pt idx="3">
                  <c:v>5.9</c:v>
                </c:pt>
                <c:pt idx="4">
                  <c:v>5.8797000000000006</c:v>
                </c:pt>
                <c:pt idx="5">
                  <c:v>5.5372000000000003</c:v>
                </c:pt>
                <c:pt idx="6">
                  <c:v>4.5754999999999999</c:v>
                </c:pt>
                <c:pt idx="7">
                  <c:v>4.4368999999999996</c:v>
                </c:pt>
                <c:pt idx="8">
                  <c:v>4.4012000000000002</c:v>
                </c:pt>
                <c:pt idx="9">
                  <c:v>4</c:v>
                </c:pt>
                <c:pt idx="10">
                  <c:v>3.5483999999999996</c:v>
                </c:pt>
                <c:pt idx="11">
                  <c:v>3.4150999999999998</c:v>
                </c:pt>
                <c:pt idx="12">
                  <c:v>3.1902999999999997</c:v>
                </c:pt>
                <c:pt idx="13">
                  <c:v>2.8822000000000001</c:v>
                </c:pt>
                <c:pt idx="14">
                  <c:v>2.8418000000000001</c:v>
                </c:pt>
                <c:pt idx="15">
                  <c:v>2.8080000000000003</c:v>
                </c:pt>
                <c:pt idx="16">
                  <c:v>2.6441000000000003</c:v>
                </c:pt>
                <c:pt idx="17">
                  <c:v>2.5952999999999999</c:v>
                </c:pt>
                <c:pt idx="18">
                  <c:v>2.3446000000000002</c:v>
                </c:pt>
                <c:pt idx="19">
                  <c:v>2.2477999999999998</c:v>
                </c:pt>
                <c:pt idx="20">
                  <c:v>2.1966000000000001</c:v>
                </c:pt>
                <c:pt idx="21">
                  <c:v>1.9894000000000001</c:v>
                </c:pt>
                <c:pt idx="22">
                  <c:v>1.974</c:v>
                </c:pt>
                <c:pt idx="23">
                  <c:v>1.9394</c:v>
                </c:pt>
                <c:pt idx="24">
                  <c:v>1.6311000000000002</c:v>
                </c:pt>
                <c:pt idx="25">
                  <c:v>1.6173</c:v>
                </c:pt>
                <c:pt idx="26">
                  <c:v>1.5436000000000001</c:v>
                </c:pt>
                <c:pt idx="27">
                  <c:v>1.3943000000000001</c:v>
                </c:pt>
                <c:pt idx="28">
                  <c:v>1.3677000000000001</c:v>
                </c:pt>
                <c:pt idx="29">
                  <c:v>1.2436</c:v>
                </c:pt>
                <c:pt idx="30">
                  <c:v>1.1935</c:v>
                </c:pt>
                <c:pt idx="31">
                  <c:v>0.96939999999999993</c:v>
                </c:pt>
                <c:pt idx="32">
                  <c:v>0.72230000000000005</c:v>
                </c:pt>
                <c:pt idx="33">
                  <c:v>0.5847</c:v>
                </c:pt>
                <c:pt idx="34">
                  <c:v>0.43530000000000002</c:v>
                </c:pt>
                <c:pt idx="35">
                  <c:v>-6.8099999999999994E-2</c:v>
                </c:pt>
                <c:pt idx="36">
                  <c:v>-0.13830000000000001</c:v>
                </c:pt>
                <c:pt idx="37">
                  <c:v>-0.1429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DD-4546-B7FC-6D4CE5B371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6036799"/>
        <c:axId val="516039711"/>
      </c:barChart>
      <c:catAx>
        <c:axId val="516036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6039711"/>
        <c:crosses val="autoZero"/>
        <c:auto val="1"/>
        <c:lblAlgn val="ctr"/>
        <c:lblOffset val="100"/>
        <c:noMultiLvlLbl val="0"/>
      </c:catAx>
      <c:valAx>
        <c:axId val="516039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6036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Reserves</a:t>
            </a:r>
            <a:r>
              <a:rPr lang="en-US" sz="1800" baseline="0"/>
              <a:t> and HV</a:t>
            </a:r>
            <a:endParaRPr lang="ru-RU" sz="1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Vola!$C$1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Vola!$A$2:$A$40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Vola!$C$2:$C$40</c:f>
              <c:numCache>
                <c:formatCode>0.00</c:formatCode>
                <c:ptCount val="39"/>
                <c:pt idx="0">
                  <c:v>95.73</c:v>
                </c:pt>
                <c:pt idx="1">
                  <c:v>71.2</c:v>
                </c:pt>
                <c:pt idx="2">
                  <c:v>64</c:v>
                </c:pt>
                <c:pt idx="3">
                  <c:v>11.5</c:v>
                </c:pt>
                <c:pt idx="4">
                  <c:v>21.56</c:v>
                </c:pt>
                <c:pt idx="5">
                  <c:v>54</c:v>
                </c:pt>
                <c:pt idx="6">
                  <c:v>68.5</c:v>
                </c:pt>
                <c:pt idx="7">
                  <c:v>32.799999999999997</c:v>
                </c:pt>
                <c:pt idx="8">
                  <c:v>6.9</c:v>
                </c:pt>
                <c:pt idx="9">
                  <c:v>10.84</c:v>
                </c:pt>
                <c:pt idx="10">
                  <c:v>6.17</c:v>
                </c:pt>
                <c:pt idx="11">
                  <c:v>7.42</c:v>
                </c:pt>
                <c:pt idx="12">
                  <c:v>7.86</c:v>
                </c:pt>
                <c:pt idx="13">
                  <c:v>3.3</c:v>
                </c:pt>
                <c:pt idx="14">
                  <c:v>7.67</c:v>
                </c:pt>
                <c:pt idx="15">
                  <c:v>10.4</c:v>
                </c:pt>
                <c:pt idx="16">
                  <c:v>3.2</c:v>
                </c:pt>
                <c:pt idx="17">
                  <c:v>33.840000000000003</c:v>
                </c:pt>
                <c:pt idx="18">
                  <c:v>9.73</c:v>
                </c:pt>
                <c:pt idx="19">
                  <c:v>36.5</c:v>
                </c:pt>
                <c:pt idx="20">
                  <c:v>15.2</c:v>
                </c:pt>
                <c:pt idx="21">
                  <c:v>2.56</c:v>
                </c:pt>
                <c:pt idx="22">
                  <c:v>17.739999999999998</c:v>
                </c:pt>
                <c:pt idx="23">
                  <c:v>6.37</c:v>
                </c:pt>
                <c:pt idx="24">
                  <c:v>27.78</c:v>
                </c:pt>
                <c:pt idx="25">
                  <c:v>8.4600000000000009</c:v>
                </c:pt>
                <c:pt idx="26">
                  <c:v>38.799999999999997</c:v>
                </c:pt>
                <c:pt idx="27">
                  <c:v>6.1</c:v>
                </c:pt>
                <c:pt idx="28">
                  <c:v>5.3</c:v>
                </c:pt>
                <c:pt idx="29">
                  <c:v>3.8</c:v>
                </c:pt>
                <c:pt idx="30">
                  <c:v>3.64</c:v>
                </c:pt>
                <c:pt idx="31">
                  <c:v>0.79</c:v>
                </c:pt>
                <c:pt idx="32">
                  <c:v>2.2599999999999998</c:v>
                </c:pt>
                <c:pt idx="33">
                  <c:v>3.44</c:v>
                </c:pt>
                <c:pt idx="34">
                  <c:v>3.62</c:v>
                </c:pt>
                <c:pt idx="35">
                  <c:v>0.5</c:v>
                </c:pt>
                <c:pt idx="36">
                  <c:v>5.77</c:v>
                </c:pt>
                <c:pt idx="37">
                  <c:v>1.86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BB-497B-B95F-DA0105B911C6}"/>
            </c:ext>
          </c:extLst>
        </c:ser>
        <c:ser>
          <c:idx val="1"/>
          <c:order val="1"/>
          <c:tx>
            <c:strRef>
              <c:f>Vola!$G$1</c:f>
              <c:strCache>
                <c:ptCount val="1"/>
                <c:pt idx="0">
                  <c:v>HV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Vola!$A$2:$A$40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Vola!$G$2:$G$40</c:f>
              <c:numCache>
                <c:formatCode>General</c:formatCode>
                <c:ptCount val="39"/>
                <c:pt idx="0">
                  <c:v>24.21</c:v>
                </c:pt>
                <c:pt idx="1">
                  <c:v>31.11</c:v>
                </c:pt>
                <c:pt idx="2">
                  <c:v>22.650000000000002</c:v>
                </c:pt>
                <c:pt idx="3">
                  <c:v>29.080000000000002</c:v>
                </c:pt>
                <c:pt idx="4">
                  <c:v>27</c:v>
                </c:pt>
                <c:pt idx="5">
                  <c:v>27.55</c:v>
                </c:pt>
                <c:pt idx="6">
                  <c:v>58.52</c:v>
                </c:pt>
                <c:pt idx="7">
                  <c:v>48.97</c:v>
                </c:pt>
                <c:pt idx="8">
                  <c:v>39.26</c:v>
                </c:pt>
                <c:pt idx="9">
                  <c:v>41.43</c:v>
                </c:pt>
                <c:pt idx="10">
                  <c:v>38.279999999999994</c:v>
                </c:pt>
                <c:pt idx="11">
                  <c:v>39.4</c:v>
                </c:pt>
                <c:pt idx="12">
                  <c:v>44.529999999999994</c:v>
                </c:pt>
                <c:pt idx="13">
                  <c:v>48.010000000000005</c:v>
                </c:pt>
                <c:pt idx="14">
                  <c:v>39.6</c:v>
                </c:pt>
                <c:pt idx="15">
                  <c:v>39.269999999999996</c:v>
                </c:pt>
                <c:pt idx="16">
                  <c:v>43.519999999999996</c:v>
                </c:pt>
                <c:pt idx="17">
                  <c:v>40.17</c:v>
                </c:pt>
                <c:pt idx="18">
                  <c:v>42.71</c:v>
                </c:pt>
                <c:pt idx="19">
                  <c:v>54.6</c:v>
                </c:pt>
                <c:pt idx="20">
                  <c:v>47.160000000000004</c:v>
                </c:pt>
                <c:pt idx="21">
                  <c:v>56.910000000000004</c:v>
                </c:pt>
                <c:pt idx="22">
                  <c:v>65.569999999999993</c:v>
                </c:pt>
                <c:pt idx="23">
                  <c:v>45.269999999999996</c:v>
                </c:pt>
                <c:pt idx="24">
                  <c:v>55.21</c:v>
                </c:pt>
                <c:pt idx="25">
                  <c:v>30.3</c:v>
                </c:pt>
                <c:pt idx="26">
                  <c:v>42.35</c:v>
                </c:pt>
                <c:pt idx="27">
                  <c:v>51.06</c:v>
                </c:pt>
                <c:pt idx="28">
                  <c:v>53.169999999999995</c:v>
                </c:pt>
                <c:pt idx="29">
                  <c:v>58.53</c:v>
                </c:pt>
                <c:pt idx="30">
                  <c:v>73.290000000000006</c:v>
                </c:pt>
                <c:pt idx="31">
                  <c:v>42.96</c:v>
                </c:pt>
                <c:pt idx="32">
                  <c:v>44.54</c:v>
                </c:pt>
                <c:pt idx="33">
                  <c:v>42.1</c:v>
                </c:pt>
                <c:pt idx="34">
                  <c:v>39.129999999999995</c:v>
                </c:pt>
                <c:pt idx="35">
                  <c:v>44.59</c:v>
                </c:pt>
                <c:pt idx="36">
                  <c:v>53.82</c:v>
                </c:pt>
                <c:pt idx="37">
                  <c:v>50.629999999999995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BB-497B-B95F-DA0105B91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4213935"/>
        <c:axId val="1774210607"/>
      </c:barChart>
      <c:catAx>
        <c:axId val="1774213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74210607"/>
        <c:crosses val="autoZero"/>
        <c:auto val="1"/>
        <c:lblAlgn val="ctr"/>
        <c:lblOffset val="100"/>
        <c:noMultiLvlLbl val="0"/>
      </c:catAx>
      <c:valAx>
        <c:axId val="1774210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74213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2015</a:t>
            </a:r>
            <a:endParaRPr lang="ru-RU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'2015'!$B$1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D9A-46A0-95FC-3933EBF7CFD3}"/>
                </c:ext>
              </c:extLst>
            </c:dLbl>
            <c:dLbl>
              <c:idx val="1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D9A-46A0-95FC-3933EBF7CFD3}"/>
                </c:ext>
              </c:extLst>
            </c:dLbl>
            <c:dLbl>
              <c:idx val="3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D9A-46A0-95FC-3933EBF7CF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'2015'!$A$2:$A$49</c:f>
              <c:strCache>
                <c:ptCount val="48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SA  </c:v>
                </c:pt>
                <c:pt idx="47">
                  <c:v>ANTM.JK  </c:v>
                </c:pt>
              </c:strCache>
            </c:strRef>
          </c:cat>
          <c:val>
            <c:numRef>
              <c:f>'2015'!$B$2:$B$49</c:f>
              <c:numCache>
                <c:formatCode>General</c:formatCode>
                <c:ptCount val="48"/>
                <c:pt idx="0">
                  <c:v>64.2</c:v>
                </c:pt>
                <c:pt idx="1">
                  <c:v>-58.14</c:v>
                </c:pt>
                <c:pt idx="2">
                  <c:v>28.57</c:v>
                </c:pt>
                <c:pt idx="3">
                  <c:v>8.89</c:v>
                </c:pt>
                <c:pt idx="4">
                  <c:v>42.86</c:v>
                </c:pt>
                <c:pt idx="5">
                  <c:v>3.79</c:v>
                </c:pt>
                <c:pt idx="6">
                  <c:v>-31.87</c:v>
                </c:pt>
                <c:pt idx="7">
                  <c:v>23.73</c:v>
                </c:pt>
                <c:pt idx="8">
                  <c:v>12.5</c:v>
                </c:pt>
                <c:pt idx="9">
                  <c:v>-12.73</c:v>
                </c:pt>
                <c:pt idx="10">
                  <c:v>-11.7</c:v>
                </c:pt>
                <c:pt idx="11">
                  <c:v>-43.56</c:v>
                </c:pt>
                <c:pt idx="12">
                  <c:v>1.54</c:v>
                </c:pt>
                <c:pt idx="13">
                  <c:v>-10.57</c:v>
                </c:pt>
                <c:pt idx="14">
                  <c:v>-27.22</c:v>
                </c:pt>
                <c:pt idx="15">
                  <c:v>64.97</c:v>
                </c:pt>
                <c:pt idx="16">
                  <c:v>0</c:v>
                </c:pt>
                <c:pt idx="17">
                  <c:v>38.54</c:v>
                </c:pt>
                <c:pt idx="18">
                  <c:v>21.61</c:v>
                </c:pt>
                <c:pt idx="19">
                  <c:v>2.33</c:v>
                </c:pt>
                <c:pt idx="20">
                  <c:v>9.15</c:v>
                </c:pt>
                <c:pt idx="21">
                  <c:v>-22.38</c:v>
                </c:pt>
                <c:pt idx="22">
                  <c:v>-29.14</c:v>
                </c:pt>
                <c:pt idx="23">
                  <c:v>-12.49</c:v>
                </c:pt>
                <c:pt idx="24">
                  <c:v>-12.44</c:v>
                </c:pt>
                <c:pt idx="25">
                  <c:v>10.74</c:v>
                </c:pt>
                <c:pt idx="26">
                  <c:v>-12.23</c:v>
                </c:pt>
                <c:pt idx="27">
                  <c:v>36.07</c:v>
                </c:pt>
                <c:pt idx="28">
                  <c:v>27.68</c:v>
                </c:pt>
                <c:pt idx="29">
                  <c:v>-18.739999999999998</c:v>
                </c:pt>
                <c:pt idx="30">
                  <c:v>35.51</c:v>
                </c:pt>
                <c:pt idx="31">
                  <c:v>-4.4400000000000004</c:v>
                </c:pt>
                <c:pt idx="32">
                  <c:v>76.540000000000006</c:v>
                </c:pt>
                <c:pt idx="33">
                  <c:v>-30.92</c:v>
                </c:pt>
                <c:pt idx="34">
                  <c:v>15.06</c:v>
                </c:pt>
                <c:pt idx="35">
                  <c:v>17.98</c:v>
                </c:pt>
                <c:pt idx="36">
                  <c:v>50.81</c:v>
                </c:pt>
                <c:pt idx="37">
                  <c:v>18.54</c:v>
                </c:pt>
                <c:pt idx="38">
                  <c:v>35.869999999999997</c:v>
                </c:pt>
                <c:pt idx="39">
                  <c:v>-30.03</c:v>
                </c:pt>
                <c:pt idx="40">
                  <c:v>-21.55</c:v>
                </c:pt>
                <c:pt idx="41">
                  <c:v>-52.02</c:v>
                </c:pt>
                <c:pt idx="42">
                  <c:v>1.1399999999999999</c:v>
                </c:pt>
                <c:pt idx="43">
                  <c:v>-19.350000000000001</c:v>
                </c:pt>
                <c:pt idx="44">
                  <c:v>12.08</c:v>
                </c:pt>
                <c:pt idx="45">
                  <c:v>-20.74</c:v>
                </c:pt>
                <c:pt idx="46">
                  <c:v>-30.3</c:v>
                </c:pt>
                <c:pt idx="47">
                  <c:v>-60.45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9A-46A0-95FC-3933EBF7CFD3}"/>
            </c:ext>
          </c:extLst>
        </c:ser>
        <c:ser>
          <c:idx val="1"/>
          <c:order val="1"/>
          <c:tx>
            <c:strRef>
              <c:f>'2015'!$C$1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D9A-46A0-95FC-3933EBF7CFD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'2015'!$A$2:$A$49</c:f>
              <c:strCache>
                <c:ptCount val="48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SA  </c:v>
                </c:pt>
                <c:pt idx="47">
                  <c:v>ANTM.JK  </c:v>
                </c:pt>
              </c:strCache>
            </c:strRef>
          </c:cat>
          <c:val>
            <c:numRef>
              <c:f>'2015'!$C$2:$C$49</c:f>
              <c:numCache>
                <c:formatCode>General</c:formatCode>
                <c:ptCount val="48"/>
                <c:pt idx="0">
                  <c:v>187.36</c:v>
                </c:pt>
                <c:pt idx="1">
                  <c:v>-56.9</c:v>
                </c:pt>
                <c:pt idx="2">
                  <c:v>267.92</c:v>
                </c:pt>
                <c:pt idx="3">
                  <c:v>6.46</c:v>
                </c:pt>
                <c:pt idx="4">
                  <c:v>-8.14</c:v>
                </c:pt>
                <c:pt idx="5">
                  <c:v>-41.04</c:v>
                </c:pt>
                <c:pt idx="6">
                  <c:v>-53.67</c:v>
                </c:pt>
                <c:pt idx="7">
                  <c:v>54</c:v>
                </c:pt>
                <c:pt idx="8">
                  <c:v>18.34</c:v>
                </c:pt>
                <c:pt idx="9">
                  <c:v>0</c:v>
                </c:pt>
                <c:pt idx="10">
                  <c:v>1.1399999999999999</c:v>
                </c:pt>
                <c:pt idx="11">
                  <c:v>-66.319999999999993</c:v>
                </c:pt>
                <c:pt idx="12">
                  <c:v>6.91</c:v>
                </c:pt>
                <c:pt idx="13">
                  <c:v>-18.18</c:v>
                </c:pt>
                <c:pt idx="14">
                  <c:v>-55.74</c:v>
                </c:pt>
                <c:pt idx="15">
                  <c:v>27.45</c:v>
                </c:pt>
                <c:pt idx="16">
                  <c:v>84.11</c:v>
                </c:pt>
                <c:pt idx="17">
                  <c:v>71.459999999999994</c:v>
                </c:pt>
                <c:pt idx="18">
                  <c:v>-34.82</c:v>
                </c:pt>
                <c:pt idx="19">
                  <c:v>19.59</c:v>
                </c:pt>
                <c:pt idx="20">
                  <c:v>45.56</c:v>
                </c:pt>
                <c:pt idx="21">
                  <c:v>-37.24</c:v>
                </c:pt>
                <c:pt idx="22">
                  <c:v>-40.43</c:v>
                </c:pt>
                <c:pt idx="23">
                  <c:v>2.08</c:v>
                </c:pt>
                <c:pt idx="24">
                  <c:v>-53.21</c:v>
                </c:pt>
                <c:pt idx="25">
                  <c:v>-5.97</c:v>
                </c:pt>
                <c:pt idx="26">
                  <c:v>-2.44</c:v>
                </c:pt>
                <c:pt idx="27">
                  <c:v>35.81</c:v>
                </c:pt>
                <c:pt idx="28">
                  <c:v>-19.13</c:v>
                </c:pt>
                <c:pt idx="29">
                  <c:v>-32.36</c:v>
                </c:pt>
                <c:pt idx="30">
                  <c:v>126.97</c:v>
                </c:pt>
                <c:pt idx="31">
                  <c:v>-6.98</c:v>
                </c:pt>
                <c:pt idx="32">
                  <c:v>134.62</c:v>
                </c:pt>
                <c:pt idx="33">
                  <c:v>-53.62</c:v>
                </c:pt>
                <c:pt idx="34">
                  <c:v>-2.67</c:v>
                </c:pt>
                <c:pt idx="35">
                  <c:v>-40.4</c:v>
                </c:pt>
                <c:pt idx="36">
                  <c:v>-49.47</c:v>
                </c:pt>
                <c:pt idx="37">
                  <c:v>-1.89</c:v>
                </c:pt>
                <c:pt idx="38">
                  <c:v>23.36</c:v>
                </c:pt>
                <c:pt idx="39">
                  <c:v>-55.36</c:v>
                </c:pt>
                <c:pt idx="40">
                  <c:v>-47.51</c:v>
                </c:pt>
                <c:pt idx="41">
                  <c:v>-52.06</c:v>
                </c:pt>
                <c:pt idx="42">
                  <c:v>-29.68</c:v>
                </c:pt>
                <c:pt idx="43">
                  <c:v>-19.02</c:v>
                </c:pt>
                <c:pt idx="44">
                  <c:v>-6.77</c:v>
                </c:pt>
                <c:pt idx="45">
                  <c:v>-43.29</c:v>
                </c:pt>
                <c:pt idx="46">
                  <c:v>6.83</c:v>
                </c:pt>
                <c:pt idx="47">
                  <c:v>-64.23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9A-46A0-95FC-3933EBF7C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285744"/>
        <c:axId val="94293232"/>
      </c:barChart>
      <c:catAx>
        <c:axId val="9428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4293232"/>
        <c:crosses val="autoZero"/>
        <c:auto val="1"/>
        <c:lblAlgn val="ctr"/>
        <c:lblOffset val="50"/>
        <c:noMultiLvlLbl val="0"/>
      </c:catAx>
      <c:valAx>
        <c:axId val="94293232"/>
        <c:scaling>
          <c:orientation val="minMax"/>
          <c:max val="290"/>
          <c:min val="-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428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/>
              <a:t>2016</a:t>
            </a:r>
            <a:endParaRPr lang="ru-RU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'2016'!$B$1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C9EA-489E-BBC2-B7CE7FB32009}"/>
                </c:ext>
              </c:extLst>
            </c:dLbl>
            <c:dLbl>
              <c:idx val="3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C9EA-489E-BBC2-B7CE7FB32009}"/>
                </c:ext>
              </c:extLst>
            </c:dLbl>
            <c:dLbl>
              <c:idx val="47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C9EA-489E-BBC2-B7CE7FB320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'2016'!$A$2:$A$50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'2016'!$B$2:$B$50</c:f>
              <c:numCache>
                <c:formatCode>General</c:formatCode>
                <c:ptCount val="49"/>
                <c:pt idx="0">
                  <c:v>17.29</c:v>
                </c:pt>
                <c:pt idx="1">
                  <c:v>83.09</c:v>
                </c:pt>
                <c:pt idx="2">
                  <c:v>19.579999999999998</c:v>
                </c:pt>
                <c:pt idx="3">
                  <c:v>18.59</c:v>
                </c:pt>
                <c:pt idx="4">
                  <c:v>20.8</c:v>
                </c:pt>
                <c:pt idx="5">
                  <c:v>50.02</c:v>
                </c:pt>
                <c:pt idx="6">
                  <c:v>37.07</c:v>
                </c:pt>
                <c:pt idx="7">
                  <c:v>30.99</c:v>
                </c:pt>
                <c:pt idx="8">
                  <c:v>6.9</c:v>
                </c:pt>
                <c:pt idx="9">
                  <c:v>40.42</c:v>
                </c:pt>
                <c:pt idx="10">
                  <c:v>17.04</c:v>
                </c:pt>
                <c:pt idx="11">
                  <c:v>32.4</c:v>
                </c:pt>
                <c:pt idx="12">
                  <c:v>56.33</c:v>
                </c:pt>
                <c:pt idx="13">
                  <c:v>48.39</c:v>
                </c:pt>
                <c:pt idx="14">
                  <c:v>38.729999999999997</c:v>
                </c:pt>
                <c:pt idx="15">
                  <c:v>55.61</c:v>
                </c:pt>
                <c:pt idx="16">
                  <c:v>3.6</c:v>
                </c:pt>
                <c:pt idx="17">
                  <c:v>23.88</c:v>
                </c:pt>
                <c:pt idx="18">
                  <c:v>26.46</c:v>
                </c:pt>
                <c:pt idx="19">
                  <c:v>-3.94</c:v>
                </c:pt>
                <c:pt idx="20">
                  <c:v>2.4</c:v>
                </c:pt>
                <c:pt idx="21">
                  <c:v>55.76</c:v>
                </c:pt>
                <c:pt idx="22">
                  <c:v>-11.38</c:v>
                </c:pt>
                <c:pt idx="23">
                  <c:v>46.28</c:v>
                </c:pt>
                <c:pt idx="24">
                  <c:v>-17.98</c:v>
                </c:pt>
                <c:pt idx="25">
                  <c:v>-7.06</c:v>
                </c:pt>
                <c:pt idx="26">
                  <c:v>-10.66</c:v>
                </c:pt>
                <c:pt idx="27">
                  <c:v>51</c:v>
                </c:pt>
                <c:pt idx="28">
                  <c:v>-42.2</c:v>
                </c:pt>
                <c:pt idx="29">
                  <c:v>0.13</c:v>
                </c:pt>
                <c:pt idx="30">
                  <c:v>-14.64</c:v>
                </c:pt>
                <c:pt idx="31">
                  <c:v>-13.82</c:v>
                </c:pt>
                <c:pt idx="32">
                  <c:v>-30.18</c:v>
                </c:pt>
                <c:pt idx="33">
                  <c:v>68.03</c:v>
                </c:pt>
                <c:pt idx="34">
                  <c:v>-20.14</c:v>
                </c:pt>
                <c:pt idx="35">
                  <c:v>26.47</c:v>
                </c:pt>
                <c:pt idx="36">
                  <c:v>25.34</c:v>
                </c:pt>
                <c:pt idx="37">
                  <c:v>13.96</c:v>
                </c:pt>
                <c:pt idx="38">
                  <c:v>-5.39</c:v>
                </c:pt>
                <c:pt idx="39">
                  <c:v>50.33</c:v>
                </c:pt>
                <c:pt idx="40">
                  <c:v>27.65</c:v>
                </c:pt>
                <c:pt idx="41">
                  <c:v>-4.04</c:v>
                </c:pt>
                <c:pt idx="42">
                  <c:v>37.32</c:v>
                </c:pt>
                <c:pt idx="43">
                  <c:v>-14.53</c:v>
                </c:pt>
                <c:pt idx="44">
                  <c:v>-1.24</c:v>
                </c:pt>
                <c:pt idx="45">
                  <c:v>-1.4</c:v>
                </c:pt>
                <c:pt idx="46">
                  <c:v>-16.39</c:v>
                </c:pt>
                <c:pt idx="47">
                  <c:v>101.93</c:v>
                </c:pt>
                <c:pt idx="48">
                  <c:v>14.08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EA-489E-BBC2-B7CE7FB32009}"/>
            </c:ext>
          </c:extLst>
        </c:ser>
        <c:ser>
          <c:idx val="1"/>
          <c:order val="1"/>
          <c:tx>
            <c:strRef>
              <c:f>'2016'!$C$1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C9EA-489E-BBC2-B7CE7FB32009}"/>
                </c:ext>
              </c:extLst>
            </c:dLbl>
            <c:dLbl>
              <c:idx val="3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C9EA-489E-BBC2-B7CE7FB32009}"/>
                </c:ext>
              </c:extLst>
            </c:dLbl>
            <c:dLbl>
              <c:idx val="47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9EA-489E-BBC2-B7CE7FB3200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'2016'!$A$2:$A$50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'2016'!$C$2:$C$50</c:f>
              <c:numCache>
                <c:formatCode>General</c:formatCode>
                <c:ptCount val="49"/>
                <c:pt idx="0">
                  <c:v>54.93</c:v>
                </c:pt>
                <c:pt idx="1">
                  <c:v>69.17</c:v>
                </c:pt>
                <c:pt idx="2">
                  <c:v>156.41</c:v>
                </c:pt>
                <c:pt idx="3">
                  <c:v>-6.4</c:v>
                </c:pt>
                <c:pt idx="4">
                  <c:v>26.26</c:v>
                </c:pt>
                <c:pt idx="5">
                  <c:v>130.1</c:v>
                </c:pt>
                <c:pt idx="6">
                  <c:v>4.55</c:v>
                </c:pt>
                <c:pt idx="7">
                  <c:v>56.02</c:v>
                </c:pt>
                <c:pt idx="8">
                  <c:v>54.7</c:v>
                </c:pt>
                <c:pt idx="9">
                  <c:v>62.02</c:v>
                </c:pt>
                <c:pt idx="10">
                  <c:v>49.74</c:v>
                </c:pt>
                <c:pt idx="11">
                  <c:v>76.36</c:v>
                </c:pt>
                <c:pt idx="12">
                  <c:v>112.42</c:v>
                </c:pt>
                <c:pt idx="13">
                  <c:v>61.57</c:v>
                </c:pt>
                <c:pt idx="14">
                  <c:v>155.19999999999999</c:v>
                </c:pt>
                <c:pt idx="15">
                  <c:v>-1.87</c:v>
                </c:pt>
                <c:pt idx="16">
                  <c:v>29.75</c:v>
                </c:pt>
                <c:pt idx="17">
                  <c:v>160.18</c:v>
                </c:pt>
                <c:pt idx="18">
                  <c:v>69.31</c:v>
                </c:pt>
                <c:pt idx="19">
                  <c:v>25.85</c:v>
                </c:pt>
                <c:pt idx="20">
                  <c:v>6.92</c:v>
                </c:pt>
                <c:pt idx="21">
                  <c:v>64.55</c:v>
                </c:pt>
                <c:pt idx="22">
                  <c:v>3.79</c:v>
                </c:pt>
                <c:pt idx="23">
                  <c:v>69.069999999999993</c:v>
                </c:pt>
                <c:pt idx="24">
                  <c:v>268.02</c:v>
                </c:pt>
                <c:pt idx="25">
                  <c:v>56.32</c:v>
                </c:pt>
                <c:pt idx="26">
                  <c:v>211.18</c:v>
                </c:pt>
                <c:pt idx="27">
                  <c:v>5.8</c:v>
                </c:pt>
                <c:pt idx="28">
                  <c:v>40.880000000000003</c:v>
                </c:pt>
                <c:pt idx="29">
                  <c:v>106.19</c:v>
                </c:pt>
                <c:pt idx="30">
                  <c:v>54.82</c:v>
                </c:pt>
                <c:pt idx="31">
                  <c:v>84.76</c:v>
                </c:pt>
                <c:pt idx="32">
                  <c:v>58.4</c:v>
                </c:pt>
                <c:pt idx="33">
                  <c:v>46.35</c:v>
                </c:pt>
                <c:pt idx="34">
                  <c:v>55.9</c:v>
                </c:pt>
                <c:pt idx="35">
                  <c:v>54.81</c:v>
                </c:pt>
                <c:pt idx="36">
                  <c:v>148.38999999999999</c:v>
                </c:pt>
                <c:pt idx="37">
                  <c:v>72.2</c:v>
                </c:pt>
                <c:pt idx="38">
                  <c:v>36.24</c:v>
                </c:pt>
                <c:pt idx="39">
                  <c:v>98.84</c:v>
                </c:pt>
                <c:pt idx="40">
                  <c:v>48.94</c:v>
                </c:pt>
                <c:pt idx="41">
                  <c:v>108.49</c:v>
                </c:pt>
                <c:pt idx="42">
                  <c:v>50.58</c:v>
                </c:pt>
                <c:pt idx="43">
                  <c:v>14.61</c:v>
                </c:pt>
                <c:pt idx="44">
                  <c:v>27.56</c:v>
                </c:pt>
                <c:pt idx="45">
                  <c:v>70.39</c:v>
                </c:pt>
                <c:pt idx="46">
                  <c:v>-28.74</c:v>
                </c:pt>
                <c:pt idx="47">
                  <c:v>-7.39</c:v>
                </c:pt>
                <c:pt idx="48">
                  <c:v>202.36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EA-489E-BBC2-B7CE7FB32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1882368"/>
        <c:axId val="2131879040"/>
      </c:barChart>
      <c:catAx>
        <c:axId val="213188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1879040"/>
        <c:crosses val="autoZero"/>
        <c:auto val="1"/>
        <c:lblAlgn val="ctr"/>
        <c:lblOffset val="100"/>
        <c:noMultiLvlLbl val="0"/>
      </c:catAx>
      <c:valAx>
        <c:axId val="2131879040"/>
        <c:scaling>
          <c:orientation val="minMax"/>
          <c:max val="290"/>
          <c:min val="-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188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2017</a:t>
            </a:r>
            <a:endParaRPr lang="ru-RU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'2017'!$B$1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'2017'!$A$2:$A$50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'2017'!$B$2:$B$50</c:f>
              <c:numCache>
                <c:formatCode>General</c:formatCode>
                <c:ptCount val="49"/>
                <c:pt idx="0">
                  <c:v>1.61</c:v>
                </c:pt>
                <c:pt idx="1">
                  <c:v>13.45</c:v>
                </c:pt>
                <c:pt idx="2">
                  <c:v>-26.14</c:v>
                </c:pt>
                <c:pt idx="3">
                  <c:v>-13.73</c:v>
                </c:pt>
                <c:pt idx="4">
                  <c:v>4.75</c:v>
                </c:pt>
                <c:pt idx="5">
                  <c:v>11.04</c:v>
                </c:pt>
                <c:pt idx="6">
                  <c:v>11.71</c:v>
                </c:pt>
                <c:pt idx="7">
                  <c:v>11.6</c:v>
                </c:pt>
                <c:pt idx="8">
                  <c:v>16.89</c:v>
                </c:pt>
                <c:pt idx="9">
                  <c:v>-29.11</c:v>
                </c:pt>
                <c:pt idx="10">
                  <c:v>10.09</c:v>
                </c:pt>
                <c:pt idx="11">
                  <c:v>-19.84</c:v>
                </c:pt>
                <c:pt idx="12">
                  <c:v>12.79</c:v>
                </c:pt>
                <c:pt idx="13">
                  <c:v>49.89</c:v>
                </c:pt>
                <c:pt idx="14">
                  <c:v>22.18</c:v>
                </c:pt>
                <c:pt idx="15">
                  <c:v>21.09</c:v>
                </c:pt>
                <c:pt idx="16">
                  <c:v>24.61</c:v>
                </c:pt>
                <c:pt idx="17">
                  <c:v>47.49</c:v>
                </c:pt>
                <c:pt idx="18">
                  <c:v>39.11</c:v>
                </c:pt>
                <c:pt idx="19">
                  <c:v>12.46</c:v>
                </c:pt>
                <c:pt idx="20">
                  <c:v>36.33</c:v>
                </c:pt>
                <c:pt idx="21">
                  <c:v>28.96</c:v>
                </c:pt>
                <c:pt idx="22">
                  <c:v>14.55</c:v>
                </c:pt>
                <c:pt idx="23">
                  <c:v>21.11</c:v>
                </c:pt>
                <c:pt idx="24">
                  <c:v>4.0199999999999996</c:v>
                </c:pt>
                <c:pt idx="25">
                  <c:v>-37.82</c:v>
                </c:pt>
                <c:pt idx="26">
                  <c:v>-45.32</c:v>
                </c:pt>
                <c:pt idx="27">
                  <c:v>13.23</c:v>
                </c:pt>
                <c:pt idx="28">
                  <c:v>-9.15</c:v>
                </c:pt>
                <c:pt idx="29">
                  <c:v>-11.85</c:v>
                </c:pt>
                <c:pt idx="30">
                  <c:v>38.99</c:v>
                </c:pt>
                <c:pt idx="31">
                  <c:v>5.18</c:v>
                </c:pt>
                <c:pt idx="32">
                  <c:v>10.42</c:v>
                </c:pt>
                <c:pt idx="33">
                  <c:v>21.53</c:v>
                </c:pt>
                <c:pt idx="34">
                  <c:v>33.44</c:v>
                </c:pt>
                <c:pt idx="35">
                  <c:v>22.11</c:v>
                </c:pt>
                <c:pt idx="36">
                  <c:v>61.08</c:v>
                </c:pt>
                <c:pt idx="37">
                  <c:v>7.54</c:v>
                </c:pt>
                <c:pt idx="38">
                  <c:v>13.5</c:v>
                </c:pt>
                <c:pt idx="39">
                  <c:v>1.06</c:v>
                </c:pt>
                <c:pt idx="40">
                  <c:v>7.2</c:v>
                </c:pt>
                <c:pt idx="41">
                  <c:v>13.05</c:v>
                </c:pt>
                <c:pt idx="42">
                  <c:v>21.64</c:v>
                </c:pt>
                <c:pt idx="43">
                  <c:v>-18.239999999999998</c:v>
                </c:pt>
                <c:pt idx="44">
                  <c:v>21.79</c:v>
                </c:pt>
                <c:pt idx="45">
                  <c:v>13.18</c:v>
                </c:pt>
                <c:pt idx="46">
                  <c:v>17.02</c:v>
                </c:pt>
                <c:pt idx="47">
                  <c:v>21.89</c:v>
                </c:pt>
                <c:pt idx="48">
                  <c:v>-10.38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6-4D73-B08B-1B8745764BE1}"/>
            </c:ext>
          </c:extLst>
        </c:ser>
        <c:ser>
          <c:idx val="1"/>
          <c:order val="1"/>
          <c:tx>
            <c:strRef>
              <c:f>'2017'!$C$1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'2017'!$A$2:$A$50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'2017'!$C$2:$C$50</c:f>
              <c:numCache>
                <c:formatCode>General</c:formatCode>
                <c:ptCount val="49"/>
                <c:pt idx="0">
                  <c:v>3.67</c:v>
                </c:pt>
                <c:pt idx="1">
                  <c:v>15.38</c:v>
                </c:pt>
                <c:pt idx="2">
                  <c:v>-25.24</c:v>
                </c:pt>
                <c:pt idx="3">
                  <c:v>-0.62</c:v>
                </c:pt>
                <c:pt idx="4">
                  <c:v>17.53</c:v>
                </c:pt>
                <c:pt idx="5">
                  <c:v>22.53</c:v>
                </c:pt>
                <c:pt idx="6">
                  <c:v>-57.19</c:v>
                </c:pt>
                <c:pt idx="7">
                  <c:v>26.13</c:v>
                </c:pt>
                <c:pt idx="8">
                  <c:v>13.03</c:v>
                </c:pt>
                <c:pt idx="9">
                  <c:v>-4.95</c:v>
                </c:pt>
                <c:pt idx="10">
                  <c:v>5.56</c:v>
                </c:pt>
                <c:pt idx="11">
                  <c:v>-36.36</c:v>
                </c:pt>
                <c:pt idx="12">
                  <c:v>15.13</c:v>
                </c:pt>
                <c:pt idx="13">
                  <c:v>27.77</c:v>
                </c:pt>
                <c:pt idx="14">
                  <c:v>17.239999999999998</c:v>
                </c:pt>
                <c:pt idx="15">
                  <c:v>10.29</c:v>
                </c:pt>
                <c:pt idx="16">
                  <c:v>65.760000000000005</c:v>
                </c:pt>
                <c:pt idx="17">
                  <c:v>20.61</c:v>
                </c:pt>
                <c:pt idx="18">
                  <c:v>25.71</c:v>
                </c:pt>
                <c:pt idx="19">
                  <c:v>44.78</c:v>
                </c:pt>
                <c:pt idx="20">
                  <c:v>12.97</c:v>
                </c:pt>
                <c:pt idx="21">
                  <c:v>31.31</c:v>
                </c:pt>
                <c:pt idx="22">
                  <c:v>33.130000000000003</c:v>
                </c:pt>
                <c:pt idx="23">
                  <c:v>-33.56</c:v>
                </c:pt>
                <c:pt idx="24">
                  <c:v>-23</c:v>
                </c:pt>
                <c:pt idx="25">
                  <c:v>-44.72</c:v>
                </c:pt>
                <c:pt idx="26">
                  <c:v>-39.96</c:v>
                </c:pt>
                <c:pt idx="27">
                  <c:v>-14.38</c:v>
                </c:pt>
                <c:pt idx="28">
                  <c:v>-8.1199999999999992</c:v>
                </c:pt>
                <c:pt idx="29">
                  <c:v>-11.71</c:v>
                </c:pt>
                <c:pt idx="30">
                  <c:v>27.4</c:v>
                </c:pt>
                <c:pt idx="31">
                  <c:v>8.35</c:v>
                </c:pt>
                <c:pt idx="32">
                  <c:v>67.33</c:v>
                </c:pt>
                <c:pt idx="33">
                  <c:v>4.7</c:v>
                </c:pt>
                <c:pt idx="34">
                  <c:v>7.27</c:v>
                </c:pt>
                <c:pt idx="35">
                  <c:v>11.65</c:v>
                </c:pt>
                <c:pt idx="36">
                  <c:v>40.82</c:v>
                </c:pt>
                <c:pt idx="37">
                  <c:v>-7.38</c:v>
                </c:pt>
                <c:pt idx="38">
                  <c:v>-20.440000000000001</c:v>
                </c:pt>
                <c:pt idx="39">
                  <c:v>-10.33</c:v>
                </c:pt>
                <c:pt idx="40">
                  <c:v>-9.3699999999999992</c:v>
                </c:pt>
                <c:pt idx="41">
                  <c:v>-20.43</c:v>
                </c:pt>
                <c:pt idx="42">
                  <c:v>19.95</c:v>
                </c:pt>
                <c:pt idx="43">
                  <c:v>-32.130000000000003</c:v>
                </c:pt>
                <c:pt idx="44">
                  <c:v>31.35</c:v>
                </c:pt>
                <c:pt idx="45">
                  <c:v>27.06</c:v>
                </c:pt>
                <c:pt idx="46">
                  <c:v>16.18</c:v>
                </c:pt>
                <c:pt idx="47">
                  <c:v>30.64</c:v>
                </c:pt>
                <c:pt idx="48">
                  <c:v>-30.17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6-4D73-B08B-1B8745764B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1879872"/>
        <c:axId val="2131881536"/>
      </c:barChart>
      <c:catAx>
        <c:axId val="213187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1881536"/>
        <c:crosses val="autoZero"/>
        <c:auto val="1"/>
        <c:lblAlgn val="ctr"/>
        <c:lblOffset val="100"/>
        <c:noMultiLvlLbl val="0"/>
      </c:catAx>
      <c:valAx>
        <c:axId val="2131881536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187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 dirty="0"/>
              <a:t>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'2018'!$B$1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'2018'!$A$2:$A$50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'2018'!$B$2:$B$50</c:f>
              <c:numCache>
                <c:formatCode>General</c:formatCode>
                <c:ptCount val="49"/>
                <c:pt idx="0">
                  <c:v>28.91</c:v>
                </c:pt>
                <c:pt idx="1">
                  <c:v>7.67</c:v>
                </c:pt>
                <c:pt idx="2">
                  <c:v>-21.43</c:v>
                </c:pt>
                <c:pt idx="3">
                  <c:v>-23.46</c:v>
                </c:pt>
                <c:pt idx="4">
                  <c:v>-10.54</c:v>
                </c:pt>
                <c:pt idx="5">
                  <c:v>7.74</c:v>
                </c:pt>
                <c:pt idx="6">
                  <c:v>-51.67</c:v>
                </c:pt>
                <c:pt idx="7">
                  <c:v>-10.41</c:v>
                </c:pt>
                <c:pt idx="8">
                  <c:v>2.0099999999999998</c:v>
                </c:pt>
                <c:pt idx="9">
                  <c:v>27.08</c:v>
                </c:pt>
                <c:pt idx="10">
                  <c:v>-16.62</c:v>
                </c:pt>
                <c:pt idx="11">
                  <c:v>-10.59</c:v>
                </c:pt>
                <c:pt idx="12">
                  <c:v>-11.62</c:v>
                </c:pt>
                <c:pt idx="13">
                  <c:v>0.92</c:v>
                </c:pt>
                <c:pt idx="14">
                  <c:v>-5.74</c:v>
                </c:pt>
                <c:pt idx="15">
                  <c:v>17.7</c:v>
                </c:pt>
                <c:pt idx="16">
                  <c:v>27.5</c:v>
                </c:pt>
                <c:pt idx="17">
                  <c:v>21.45</c:v>
                </c:pt>
                <c:pt idx="18">
                  <c:v>-15.64</c:v>
                </c:pt>
                <c:pt idx="19">
                  <c:v>12.41</c:v>
                </c:pt>
                <c:pt idx="20">
                  <c:v>-2.23</c:v>
                </c:pt>
                <c:pt idx="21">
                  <c:v>18.04</c:v>
                </c:pt>
                <c:pt idx="22">
                  <c:v>-24.42</c:v>
                </c:pt>
                <c:pt idx="23">
                  <c:v>-21.8</c:v>
                </c:pt>
                <c:pt idx="24">
                  <c:v>-44.29</c:v>
                </c:pt>
                <c:pt idx="25">
                  <c:v>54.77</c:v>
                </c:pt>
                <c:pt idx="26">
                  <c:v>0.49</c:v>
                </c:pt>
                <c:pt idx="27">
                  <c:v>1.83</c:v>
                </c:pt>
                <c:pt idx="28">
                  <c:v>-14.36</c:v>
                </c:pt>
                <c:pt idx="29">
                  <c:v>18.5</c:v>
                </c:pt>
                <c:pt idx="30">
                  <c:v>3.06</c:v>
                </c:pt>
                <c:pt idx="31">
                  <c:v>-17.149999999999999</c:v>
                </c:pt>
                <c:pt idx="32">
                  <c:v>22.81</c:v>
                </c:pt>
                <c:pt idx="33">
                  <c:v>4.8600000000000003</c:v>
                </c:pt>
                <c:pt idx="34">
                  <c:v>12.41</c:v>
                </c:pt>
                <c:pt idx="35">
                  <c:v>8.3000000000000007</c:v>
                </c:pt>
                <c:pt idx="36">
                  <c:v>-28.24</c:v>
                </c:pt>
                <c:pt idx="37">
                  <c:v>26.73</c:v>
                </c:pt>
                <c:pt idx="38">
                  <c:v>38.93</c:v>
                </c:pt>
                <c:pt idx="39">
                  <c:v>-7.17</c:v>
                </c:pt>
                <c:pt idx="40">
                  <c:v>-70.83</c:v>
                </c:pt>
                <c:pt idx="41">
                  <c:v>15</c:v>
                </c:pt>
                <c:pt idx="42">
                  <c:v>-4.87</c:v>
                </c:pt>
                <c:pt idx="43">
                  <c:v>-44.96</c:v>
                </c:pt>
                <c:pt idx="44">
                  <c:v>-5.87</c:v>
                </c:pt>
                <c:pt idx="45">
                  <c:v>-5.71</c:v>
                </c:pt>
                <c:pt idx="46">
                  <c:v>4.54</c:v>
                </c:pt>
                <c:pt idx="47">
                  <c:v>26.5</c:v>
                </c:pt>
                <c:pt idx="48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03-4916-9A3A-E01530562ABD}"/>
            </c:ext>
          </c:extLst>
        </c:ser>
        <c:ser>
          <c:idx val="1"/>
          <c:order val="1"/>
          <c:tx>
            <c:strRef>
              <c:f>'2018'!$C$1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'2018'!$A$2:$A$50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'2018'!$C$2:$C$50</c:f>
              <c:numCache>
                <c:formatCode>General</c:formatCode>
                <c:ptCount val="49"/>
                <c:pt idx="0">
                  <c:v>20.73</c:v>
                </c:pt>
                <c:pt idx="1">
                  <c:v>20.399999999999999</c:v>
                </c:pt>
                <c:pt idx="2">
                  <c:v>18.989999999999998</c:v>
                </c:pt>
                <c:pt idx="3">
                  <c:v>-8.7200000000000006</c:v>
                </c:pt>
                <c:pt idx="4">
                  <c:v>-5.41</c:v>
                </c:pt>
                <c:pt idx="5">
                  <c:v>-4.8899999999999997</c:v>
                </c:pt>
                <c:pt idx="6">
                  <c:v>-60</c:v>
                </c:pt>
                <c:pt idx="7">
                  <c:v>-7.14</c:v>
                </c:pt>
                <c:pt idx="8">
                  <c:v>-5.55</c:v>
                </c:pt>
                <c:pt idx="9">
                  <c:v>109.95</c:v>
                </c:pt>
                <c:pt idx="10">
                  <c:v>-10.88</c:v>
                </c:pt>
                <c:pt idx="11">
                  <c:v>-5.56</c:v>
                </c:pt>
                <c:pt idx="12">
                  <c:v>-31.62</c:v>
                </c:pt>
                <c:pt idx="13">
                  <c:v>-28.09</c:v>
                </c:pt>
                <c:pt idx="14">
                  <c:v>11.71</c:v>
                </c:pt>
                <c:pt idx="15">
                  <c:v>10.53</c:v>
                </c:pt>
                <c:pt idx="16">
                  <c:v>48.79</c:v>
                </c:pt>
                <c:pt idx="17">
                  <c:v>-12.84</c:v>
                </c:pt>
                <c:pt idx="18">
                  <c:v>-33.25</c:v>
                </c:pt>
                <c:pt idx="19">
                  <c:v>10.53</c:v>
                </c:pt>
                <c:pt idx="20">
                  <c:v>-17.920000000000002</c:v>
                </c:pt>
                <c:pt idx="21">
                  <c:v>-27.68</c:v>
                </c:pt>
                <c:pt idx="22">
                  <c:v>-20.36</c:v>
                </c:pt>
                <c:pt idx="23">
                  <c:v>32.130000000000003</c:v>
                </c:pt>
                <c:pt idx="24">
                  <c:v>-43.91</c:v>
                </c:pt>
                <c:pt idx="25">
                  <c:v>13.25</c:v>
                </c:pt>
                <c:pt idx="26">
                  <c:v>-36.39</c:v>
                </c:pt>
                <c:pt idx="27">
                  <c:v>-2.71</c:v>
                </c:pt>
                <c:pt idx="28">
                  <c:v>19.3</c:v>
                </c:pt>
                <c:pt idx="29">
                  <c:v>-10.92</c:v>
                </c:pt>
                <c:pt idx="30">
                  <c:v>39.25</c:v>
                </c:pt>
                <c:pt idx="31">
                  <c:v>-9.1999999999999993</c:v>
                </c:pt>
                <c:pt idx="32">
                  <c:v>68.88</c:v>
                </c:pt>
                <c:pt idx="33">
                  <c:v>-28.27</c:v>
                </c:pt>
                <c:pt idx="34">
                  <c:v>-13.55</c:v>
                </c:pt>
                <c:pt idx="35">
                  <c:v>-12.42</c:v>
                </c:pt>
                <c:pt idx="36">
                  <c:v>-39.869999999999997</c:v>
                </c:pt>
                <c:pt idx="37">
                  <c:v>35.229999999999997</c:v>
                </c:pt>
                <c:pt idx="38">
                  <c:v>50.91</c:v>
                </c:pt>
                <c:pt idx="39">
                  <c:v>-45.95</c:v>
                </c:pt>
                <c:pt idx="40">
                  <c:v>-77.709999999999994</c:v>
                </c:pt>
                <c:pt idx="41">
                  <c:v>-5.79</c:v>
                </c:pt>
                <c:pt idx="42">
                  <c:v>-8.5299999999999994</c:v>
                </c:pt>
                <c:pt idx="43">
                  <c:v>-45.99</c:v>
                </c:pt>
                <c:pt idx="44">
                  <c:v>-11.75</c:v>
                </c:pt>
                <c:pt idx="45">
                  <c:v>2.06</c:v>
                </c:pt>
                <c:pt idx="46">
                  <c:v>-23.92</c:v>
                </c:pt>
                <c:pt idx="47">
                  <c:v>16.05</c:v>
                </c:pt>
                <c:pt idx="48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03-4916-9A3A-E01530562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945216"/>
        <c:axId val="213945632"/>
      </c:barChart>
      <c:catAx>
        <c:axId val="21394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945632"/>
        <c:crosses val="autoZero"/>
        <c:auto val="1"/>
        <c:lblAlgn val="ctr"/>
        <c:lblOffset val="100"/>
        <c:noMultiLvlLbl val="0"/>
      </c:catAx>
      <c:valAx>
        <c:axId val="213945632"/>
        <c:scaling>
          <c:orientation val="minMax"/>
          <c:min val="-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394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/>
              <a:t>2019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'2019'!$B$1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'2019'!$A$2:$A$50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'2019'!$B$2:$B$50</c:f>
              <c:numCache>
                <c:formatCode>General</c:formatCode>
                <c:ptCount val="49"/>
                <c:pt idx="0">
                  <c:v>19.48</c:v>
                </c:pt>
                <c:pt idx="1">
                  <c:v>41.7</c:v>
                </c:pt>
                <c:pt idx="2">
                  <c:v>33.21</c:v>
                </c:pt>
                <c:pt idx="3">
                  <c:v>13.9</c:v>
                </c:pt>
                <c:pt idx="4">
                  <c:v>24.97</c:v>
                </c:pt>
                <c:pt idx="5">
                  <c:v>10.84</c:v>
                </c:pt>
                <c:pt idx="6">
                  <c:v>126.8</c:v>
                </c:pt>
                <c:pt idx="7">
                  <c:v>-9.48</c:v>
                </c:pt>
                <c:pt idx="8">
                  <c:v>13.72</c:v>
                </c:pt>
                <c:pt idx="9">
                  <c:v>33.08</c:v>
                </c:pt>
                <c:pt idx="10">
                  <c:v>3.48</c:v>
                </c:pt>
                <c:pt idx="11">
                  <c:v>18.920000000000002</c:v>
                </c:pt>
                <c:pt idx="12">
                  <c:v>23.88</c:v>
                </c:pt>
                <c:pt idx="13">
                  <c:v>75.819999999999993</c:v>
                </c:pt>
                <c:pt idx="14">
                  <c:v>10.11</c:v>
                </c:pt>
                <c:pt idx="15">
                  <c:v>18.18</c:v>
                </c:pt>
                <c:pt idx="16">
                  <c:v>2.42</c:v>
                </c:pt>
                <c:pt idx="17">
                  <c:v>-3.9</c:v>
                </c:pt>
                <c:pt idx="18">
                  <c:v>11.64</c:v>
                </c:pt>
                <c:pt idx="19">
                  <c:v>-1.89</c:v>
                </c:pt>
                <c:pt idx="20">
                  <c:v>4.01</c:v>
                </c:pt>
                <c:pt idx="21">
                  <c:v>6.63</c:v>
                </c:pt>
                <c:pt idx="22">
                  <c:v>28.5</c:v>
                </c:pt>
                <c:pt idx="23">
                  <c:v>-1.29</c:v>
                </c:pt>
                <c:pt idx="24">
                  <c:v>32.14</c:v>
                </c:pt>
                <c:pt idx="25">
                  <c:v>10.96</c:v>
                </c:pt>
                <c:pt idx="26">
                  <c:v>67.099999999999994</c:v>
                </c:pt>
                <c:pt idx="27">
                  <c:v>72.599999999999994</c:v>
                </c:pt>
                <c:pt idx="28">
                  <c:v>33.020000000000003</c:v>
                </c:pt>
                <c:pt idx="29">
                  <c:v>32.92</c:v>
                </c:pt>
                <c:pt idx="30">
                  <c:v>-0.11</c:v>
                </c:pt>
                <c:pt idx="31">
                  <c:v>15.04</c:v>
                </c:pt>
                <c:pt idx="32">
                  <c:v>31.02</c:v>
                </c:pt>
                <c:pt idx="33">
                  <c:v>17.100000000000001</c:v>
                </c:pt>
                <c:pt idx="34">
                  <c:v>29.25</c:v>
                </c:pt>
                <c:pt idx="35">
                  <c:v>13.46</c:v>
                </c:pt>
                <c:pt idx="36">
                  <c:v>46.09</c:v>
                </c:pt>
                <c:pt idx="37">
                  <c:v>10.220000000000001</c:v>
                </c:pt>
                <c:pt idx="38">
                  <c:v>-38.799999999999997</c:v>
                </c:pt>
                <c:pt idx="39">
                  <c:v>7.19</c:v>
                </c:pt>
                <c:pt idx="40">
                  <c:v>23.56</c:v>
                </c:pt>
                <c:pt idx="41">
                  <c:v>38.82</c:v>
                </c:pt>
                <c:pt idx="42">
                  <c:v>19.690000000000001</c:v>
                </c:pt>
                <c:pt idx="43">
                  <c:v>21.69</c:v>
                </c:pt>
                <c:pt idx="44">
                  <c:v>17.600000000000001</c:v>
                </c:pt>
                <c:pt idx="45">
                  <c:v>7.99</c:v>
                </c:pt>
                <c:pt idx="46">
                  <c:v>12.91</c:v>
                </c:pt>
                <c:pt idx="47">
                  <c:v>18.41</c:v>
                </c:pt>
                <c:pt idx="48">
                  <c:v>-8.65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D9-41C4-A375-F2240F5B96DE}"/>
            </c:ext>
          </c:extLst>
        </c:ser>
        <c:ser>
          <c:idx val="1"/>
          <c:order val="1"/>
          <c:tx>
            <c:strRef>
              <c:f>'2019'!$C$1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'2019'!$A$2:$A$50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'2019'!$C$2:$C$50</c:f>
              <c:numCache>
                <c:formatCode>General</c:formatCode>
                <c:ptCount val="49"/>
                <c:pt idx="0">
                  <c:v>34.04</c:v>
                </c:pt>
                <c:pt idx="1">
                  <c:v>55.43</c:v>
                </c:pt>
                <c:pt idx="2">
                  <c:v>152.04</c:v>
                </c:pt>
                <c:pt idx="3">
                  <c:v>74.790000000000006</c:v>
                </c:pt>
                <c:pt idx="4">
                  <c:v>37.590000000000003</c:v>
                </c:pt>
                <c:pt idx="5">
                  <c:v>37.799999999999997</c:v>
                </c:pt>
                <c:pt idx="6">
                  <c:v>153.31</c:v>
                </c:pt>
                <c:pt idx="7">
                  <c:v>101.5</c:v>
                </c:pt>
                <c:pt idx="8">
                  <c:v>39.340000000000003</c:v>
                </c:pt>
                <c:pt idx="9">
                  <c:v>129.57</c:v>
                </c:pt>
                <c:pt idx="10">
                  <c:v>41.65</c:v>
                </c:pt>
                <c:pt idx="11">
                  <c:v>101.82</c:v>
                </c:pt>
                <c:pt idx="12">
                  <c:v>10.68</c:v>
                </c:pt>
                <c:pt idx="13">
                  <c:v>31.4</c:v>
                </c:pt>
                <c:pt idx="14">
                  <c:v>-7.25</c:v>
                </c:pt>
                <c:pt idx="15">
                  <c:v>166.67</c:v>
                </c:pt>
                <c:pt idx="16">
                  <c:v>22.4</c:v>
                </c:pt>
                <c:pt idx="17">
                  <c:v>9.02</c:v>
                </c:pt>
                <c:pt idx="18">
                  <c:v>34.49</c:v>
                </c:pt>
                <c:pt idx="19">
                  <c:v>-8.6300000000000008</c:v>
                </c:pt>
                <c:pt idx="20">
                  <c:v>94.5</c:v>
                </c:pt>
                <c:pt idx="21">
                  <c:v>46.3</c:v>
                </c:pt>
                <c:pt idx="22">
                  <c:v>88.03</c:v>
                </c:pt>
                <c:pt idx="23">
                  <c:v>78.17</c:v>
                </c:pt>
                <c:pt idx="24">
                  <c:v>67.98</c:v>
                </c:pt>
                <c:pt idx="25">
                  <c:v>55.81</c:v>
                </c:pt>
                <c:pt idx="26">
                  <c:v>145.44999999999999</c:v>
                </c:pt>
                <c:pt idx="27">
                  <c:v>126.26</c:v>
                </c:pt>
                <c:pt idx="28">
                  <c:v>75.489999999999995</c:v>
                </c:pt>
                <c:pt idx="29">
                  <c:v>41.91</c:v>
                </c:pt>
                <c:pt idx="30">
                  <c:v>4.4000000000000004</c:v>
                </c:pt>
                <c:pt idx="31">
                  <c:v>26.02</c:v>
                </c:pt>
                <c:pt idx="32">
                  <c:v>15.98</c:v>
                </c:pt>
                <c:pt idx="33">
                  <c:v>64.58</c:v>
                </c:pt>
                <c:pt idx="34">
                  <c:v>52.61</c:v>
                </c:pt>
                <c:pt idx="35">
                  <c:v>54.15</c:v>
                </c:pt>
                <c:pt idx="36">
                  <c:v>1.08</c:v>
                </c:pt>
                <c:pt idx="37">
                  <c:v>59.97</c:v>
                </c:pt>
                <c:pt idx="38">
                  <c:v>-47.96</c:v>
                </c:pt>
                <c:pt idx="39">
                  <c:v>59.68</c:v>
                </c:pt>
                <c:pt idx="40">
                  <c:v>6.02</c:v>
                </c:pt>
                <c:pt idx="41">
                  <c:v>100.55</c:v>
                </c:pt>
                <c:pt idx="42">
                  <c:v>60.91</c:v>
                </c:pt>
                <c:pt idx="43">
                  <c:v>248.42</c:v>
                </c:pt>
                <c:pt idx="44">
                  <c:v>47.17</c:v>
                </c:pt>
                <c:pt idx="45">
                  <c:v>44.44</c:v>
                </c:pt>
                <c:pt idx="46">
                  <c:v>9.2200000000000006</c:v>
                </c:pt>
                <c:pt idx="47">
                  <c:v>3.21</c:v>
                </c:pt>
                <c:pt idx="48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D9-41C4-A375-F2240F5B9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150304"/>
        <c:axId val="77163616"/>
      </c:barChart>
      <c:catAx>
        <c:axId val="77150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63616"/>
        <c:crosses val="autoZero"/>
        <c:auto val="1"/>
        <c:lblAlgn val="ctr"/>
        <c:lblOffset val="100"/>
        <c:noMultiLvlLbl val="0"/>
      </c:catAx>
      <c:valAx>
        <c:axId val="77163616"/>
        <c:scaling>
          <c:orientation val="minMax"/>
          <c:min val="-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715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800"/>
              <a:t>2020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'2020'!$B$1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'2020'!$A$2:$A$50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'2020'!$B$2:$B$50</c:f>
              <c:numCache>
                <c:formatCode>General</c:formatCode>
                <c:ptCount val="49"/>
                <c:pt idx="0">
                  <c:v>47.44</c:v>
                </c:pt>
                <c:pt idx="1">
                  <c:v>72.05</c:v>
                </c:pt>
                <c:pt idx="2">
                  <c:v>55.13</c:v>
                </c:pt>
                <c:pt idx="3">
                  <c:v>12.03</c:v>
                </c:pt>
                <c:pt idx="4">
                  <c:v>19.64</c:v>
                </c:pt>
                <c:pt idx="5">
                  <c:v>60.01</c:v>
                </c:pt>
                <c:pt idx="6">
                  <c:v>113.25</c:v>
                </c:pt>
                <c:pt idx="7">
                  <c:v>38.31</c:v>
                </c:pt>
                <c:pt idx="8">
                  <c:v>-9.23</c:v>
                </c:pt>
                <c:pt idx="9">
                  <c:v>35.21</c:v>
                </c:pt>
                <c:pt idx="10">
                  <c:v>64.16</c:v>
                </c:pt>
                <c:pt idx="11">
                  <c:v>53.97</c:v>
                </c:pt>
                <c:pt idx="12">
                  <c:v>-22.25</c:v>
                </c:pt>
                <c:pt idx="13">
                  <c:v>12.52</c:v>
                </c:pt>
                <c:pt idx="14">
                  <c:v>-33.590000000000003</c:v>
                </c:pt>
                <c:pt idx="15">
                  <c:v>-8.89</c:v>
                </c:pt>
                <c:pt idx="16">
                  <c:v>59.92</c:v>
                </c:pt>
                <c:pt idx="17">
                  <c:v>-9.2799999999999994</c:v>
                </c:pt>
                <c:pt idx="18">
                  <c:v>-18.350000000000001</c:v>
                </c:pt>
                <c:pt idx="19">
                  <c:v>-28.16</c:v>
                </c:pt>
                <c:pt idx="20">
                  <c:v>5.17</c:v>
                </c:pt>
                <c:pt idx="21">
                  <c:v>2.58</c:v>
                </c:pt>
                <c:pt idx="22">
                  <c:v>73.790000000000006</c:v>
                </c:pt>
                <c:pt idx="23">
                  <c:v>85.43</c:v>
                </c:pt>
                <c:pt idx="24">
                  <c:v>26.75</c:v>
                </c:pt>
                <c:pt idx="25">
                  <c:v>84.62</c:v>
                </c:pt>
                <c:pt idx="26">
                  <c:v>85.15</c:v>
                </c:pt>
                <c:pt idx="27">
                  <c:v>17.71</c:v>
                </c:pt>
                <c:pt idx="28">
                  <c:v>-1.51</c:v>
                </c:pt>
                <c:pt idx="29">
                  <c:v>59.5</c:v>
                </c:pt>
                <c:pt idx="30">
                  <c:v>-16.75</c:v>
                </c:pt>
                <c:pt idx="31">
                  <c:v>7.42</c:v>
                </c:pt>
                <c:pt idx="32">
                  <c:v>36.9</c:v>
                </c:pt>
                <c:pt idx="33">
                  <c:v>82.74</c:v>
                </c:pt>
                <c:pt idx="34">
                  <c:v>-2.73</c:v>
                </c:pt>
                <c:pt idx="35">
                  <c:v>-15.89</c:v>
                </c:pt>
                <c:pt idx="36">
                  <c:v>76.260000000000005</c:v>
                </c:pt>
                <c:pt idx="37">
                  <c:v>21.88</c:v>
                </c:pt>
                <c:pt idx="38">
                  <c:v>3.77</c:v>
                </c:pt>
                <c:pt idx="39">
                  <c:v>30.32</c:v>
                </c:pt>
                <c:pt idx="40">
                  <c:v>47.37</c:v>
                </c:pt>
                <c:pt idx="41">
                  <c:v>167.4</c:v>
                </c:pt>
                <c:pt idx="42">
                  <c:v>-8.19</c:v>
                </c:pt>
                <c:pt idx="43">
                  <c:v>94.32</c:v>
                </c:pt>
                <c:pt idx="44">
                  <c:v>-5.49</c:v>
                </c:pt>
                <c:pt idx="45">
                  <c:v>-8.25</c:v>
                </c:pt>
                <c:pt idx="46">
                  <c:v>1.56</c:v>
                </c:pt>
                <c:pt idx="47">
                  <c:v>34.61</c:v>
                </c:pt>
                <c:pt idx="48">
                  <c:v>21.56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3A-470C-9E0C-B88A3F0D67B3}"/>
            </c:ext>
          </c:extLst>
        </c:ser>
        <c:ser>
          <c:idx val="1"/>
          <c:order val="1"/>
          <c:tx>
            <c:strRef>
              <c:f>'2020'!$C$1</c:f>
              <c:strCache>
                <c:ptCount val="1"/>
                <c:pt idx="0">
                  <c:v>B&amp;H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'2020'!$A$2:$A$50</c:f>
              <c:strCache>
                <c:ptCount val="49"/>
                <c:pt idx="0">
                  <c:v>PLZL.ME  </c:v>
                </c:pt>
                <c:pt idx="1">
                  <c:v>DPM.TO  </c:v>
                </c:pt>
                <c:pt idx="2">
                  <c:v>RMS.AX  </c:v>
                </c:pt>
                <c:pt idx="3">
                  <c:v>CG.TO  </c:v>
                </c:pt>
                <c:pt idx="4">
                  <c:v>2899.HK  </c:v>
                </c:pt>
                <c:pt idx="5">
                  <c:v>BTG  </c:v>
                </c:pt>
                <c:pt idx="6">
                  <c:v>EGO  </c:v>
                </c:pt>
                <c:pt idx="7">
                  <c:v>GOR.AX  </c:v>
                </c:pt>
                <c:pt idx="8">
                  <c:v>NCM.AX  </c:v>
                </c:pt>
                <c:pt idx="9">
                  <c:v>WDO.TO  </c:v>
                </c:pt>
                <c:pt idx="10">
                  <c:v>POLY.L  </c:v>
                </c:pt>
                <c:pt idx="11">
                  <c:v>EQX.TO  </c:v>
                </c:pt>
                <c:pt idx="12">
                  <c:v>CEY.L  </c:v>
                </c:pt>
                <c:pt idx="13">
                  <c:v>PVG  </c:v>
                </c:pt>
                <c:pt idx="14">
                  <c:v>BVN  </c:v>
                </c:pt>
                <c:pt idx="15">
                  <c:v>PRU.AX  </c:v>
                </c:pt>
                <c:pt idx="16">
                  <c:v>NST.AX  </c:v>
                </c:pt>
                <c:pt idx="17">
                  <c:v>EDV.TO  </c:v>
                </c:pt>
                <c:pt idx="18">
                  <c:v>LUN.TO  </c:v>
                </c:pt>
                <c:pt idx="19">
                  <c:v>RRL.AX  </c:v>
                </c:pt>
                <c:pt idx="20">
                  <c:v>POG.L  </c:v>
                </c:pt>
                <c:pt idx="21">
                  <c:v>KGC  </c:v>
                </c:pt>
                <c:pt idx="22">
                  <c:v>GFI  </c:v>
                </c:pt>
                <c:pt idx="23">
                  <c:v>TGZ.TO  </c:v>
                </c:pt>
                <c:pt idx="24">
                  <c:v>CDE  </c:v>
                </c:pt>
                <c:pt idx="25">
                  <c:v>TXG.TO  </c:v>
                </c:pt>
                <c:pt idx="26">
                  <c:v>DRD  </c:v>
                </c:pt>
                <c:pt idx="27">
                  <c:v>NG  </c:v>
                </c:pt>
                <c:pt idx="28">
                  <c:v>AU  </c:v>
                </c:pt>
                <c:pt idx="29">
                  <c:v>GOLD  </c:v>
                </c:pt>
                <c:pt idx="30">
                  <c:v>EVN.AX  </c:v>
                </c:pt>
                <c:pt idx="31">
                  <c:v>NEM  </c:v>
                </c:pt>
                <c:pt idx="32">
                  <c:v>SAR.AX  </c:v>
                </c:pt>
                <c:pt idx="33">
                  <c:v>AUY  </c:v>
                </c:pt>
                <c:pt idx="34">
                  <c:v>AEM  </c:v>
                </c:pt>
                <c:pt idx="35">
                  <c:v>WPM  </c:v>
                </c:pt>
                <c:pt idx="36">
                  <c:v>IAG  </c:v>
                </c:pt>
                <c:pt idx="37">
                  <c:v>SSRM  </c:v>
                </c:pt>
                <c:pt idx="38">
                  <c:v>OGC.TO  </c:v>
                </c:pt>
                <c:pt idx="39">
                  <c:v>AGI  </c:v>
                </c:pt>
                <c:pt idx="40">
                  <c:v>NGD  </c:v>
                </c:pt>
                <c:pt idx="41">
                  <c:v>HMY  </c:v>
                </c:pt>
                <c:pt idx="42">
                  <c:v>SAND  </c:v>
                </c:pt>
                <c:pt idx="43">
                  <c:v>SBSW  </c:v>
                </c:pt>
                <c:pt idx="44">
                  <c:v>FNV  </c:v>
                </c:pt>
                <c:pt idx="45">
                  <c:v>RGLD  </c:v>
                </c:pt>
                <c:pt idx="46">
                  <c:v>OR  </c:v>
                </c:pt>
                <c:pt idx="47">
                  <c:v>SA  </c:v>
                </c:pt>
                <c:pt idx="48">
                  <c:v>ANTM.JK  </c:v>
                </c:pt>
              </c:strCache>
            </c:strRef>
          </c:cat>
          <c:val>
            <c:numRef>
              <c:f>'2020'!$C$2:$C$50</c:f>
              <c:numCache>
                <c:formatCode>General</c:formatCode>
                <c:ptCount val="49"/>
                <c:pt idx="0">
                  <c:v>108.83</c:v>
                </c:pt>
                <c:pt idx="1">
                  <c:v>70.069999999999993</c:v>
                </c:pt>
                <c:pt idx="2">
                  <c:v>31.64</c:v>
                </c:pt>
                <c:pt idx="3">
                  <c:v>42.42</c:v>
                </c:pt>
                <c:pt idx="4">
                  <c:v>119.5</c:v>
                </c:pt>
                <c:pt idx="5">
                  <c:v>42.49</c:v>
                </c:pt>
                <c:pt idx="6">
                  <c:v>64.03</c:v>
                </c:pt>
                <c:pt idx="7">
                  <c:v>-3.28</c:v>
                </c:pt>
                <c:pt idx="8">
                  <c:v>-13.55</c:v>
                </c:pt>
                <c:pt idx="9">
                  <c:v>3.81</c:v>
                </c:pt>
                <c:pt idx="10">
                  <c:v>41.38</c:v>
                </c:pt>
                <c:pt idx="11">
                  <c:v>29.88</c:v>
                </c:pt>
                <c:pt idx="12">
                  <c:v>-2.37</c:v>
                </c:pt>
                <c:pt idx="13">
                  <c:v>3.33</c:v>
                </c:pt>
                <c:pt idx="14">
                  <c:v>-19.059999999999999</c:v>
                </c:pt>
                <c:pt idx="15">
                  <c:v>15.04</c:v>
                </c:pt>
                <c:pt idx="16">
                  <c:v>12.6</c:v>
                </c:pt>
                <c:pt idx="17">
                  <c:v>19.29</c:v>
                </c:pt>
                <c:pt idx="18">
                  <c:v>44.32</c:v>
                </c:pt>
                <c:pt idx="19">
                  <c:v>-13.23</c:v>
                </c:pt>
                <c:pt idx="20">
                  <c:v>155.91</c:v>
                </c:pt>
                <c:pt idx="21">
                  <c:v>54.2</c:v>
                </c:pt>
                <c:pt idx="22">
                  <c:v>40.67</c:v>
                </c:pt>
                <c:pt idx="23">
                  <c:v>99.71</c:v>
                </c:pt>
                <c:pt idx="24">
                  <c:v>32.520000000000003</c:v>
                </c:pt>
                <c:pt idx="25">
                  <c:v>-5.96</c:v>
                </c:pt>
                <c:pt idx="26">
                  <c:v>116.42</c:v>
                </c:pt>
                <c:pt idx="27">
                  <c:v>9.39</c:v>
                </c:pt>
                <c:pt idx="28">
                  <c:v>-0.31</c:v>
                </c:pt>
                <c:pt idx="29">
                  <c:v>23.2</c:v>
                </c:pt>
                <c:pt idx="30">
                  <c:v>33.07</c:v>
                </c:pt>
                <c:pt idx="31">
                  <c:v>38.57</c:v>
                </c:pt>
                <c:pt idx="32">
                  <c:v>43.07</c:v>
                </c:pt>
                <c:pt idx="33">
                  <c:v>46.04</c:v>
                </c:pt>
                <c:pt idx="34">
                  <c:v>15.95</c:v>
                </c:pt>
                <c:pt idx="35">
                  <c:v>40.49</c:v>
                </c:pt>
                <c:pt idx="36">
                  <c:v>-1.61</c:v>
                </c:pt>
                <c:pt idx="37">
                  <c:v>6.01</c:v>
                </c:pt>
                <c:pt idx="38">
                  <c:v>-2.77</c:v>
                </c:pt>
                <c:pt idx="39">
                  <c:v>47.55</c:v>
                </c:pt>
                <c:pt idx="40">
                  <c:v>143.33000000000001</c:v>
                </c:pt>
                <c:pt idx="41">
                  <c:v>26.83</c:v>
                </c:pt>
                <c:pt idx="42">
                  <c:v>-3.76</c:v>
                </c:pt>
                <c:pt idx="43">
                  <c:v>57.33</c:v>
                </c:pt>
                <c:pt idx="44">
                  <c:v>21.15</c:v>
                </c:pt>
                <c:pt idx="45">
                  <c:v>-12.19</c:v>
                </c:pt>
                <c:pt idx="46">
                  <c:v>30.45</c:v>
                </c:pt>
                <c:pt idx="47">
                  <c:v>53.01</c:v>
                </c:pt>
                <c:pt idx="48">
                  <c:v>130.36000000000001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3A-470C-9E0C-B88A3F0D6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583248"/>
        <c:axId val="102583664"/>
      </c:barChart>
      <c:catAx>
        <c:axId val="10258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2583664"/>
        <c:crosses val="autoZero"/>
        <c:auto val="1"/>
        <c:lblAlgn val="ctr"/>
        <c:lblOffset val="100"/>
        <c:noMultiLvlLbl val="0"/>
      </c:catAx>
      <c:valAx>
        <c:axId val="10258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258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/>
              <a:t>Reserves </a:t>
            </a:r>
            <a:r>
              <a:rPr lang="en-US" sz="1800" dirty="0"/>
              <a:t>and </a:t>
            </a:r>
            <a:r>
              <a:rPr lang="en-US" sz="1800" dirty="0" err="1"/>
              <a:t>MCap</a:t>
            </a:r>
            <a:endParaRPr lang="ru-RU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4.2945145124306777E-2"/>
          <c:y val="8.2642172012818857E-2"/>
          <c:w val="0.94521361195373899"/>
          <c:h val="0.78928023519431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Лист1!$C$1</c:f>
              <c:strCache>
                <c:ptCount val="1"/>
                <c:pt idx="0">
                  <c:v>Reserves, Moz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6E5-44D9-99AA-E3DAC268D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Лист1!$C$2:$C$40</c:f>
              <c:numCache>
                <c:formatCode>0.00</c:formatCode>
                <c:ptCount val="39"/>
                <c:pt idx="0">
                  <c:v>95.73</c:v>
                </c:pt>
                <c:pt idx="1">
                  <c:v>71.2</c:v>
                </c:pt>
                <c:pt idx="2">
                  <c:v>64</c:v>
                </c:pt>
                <c:pt idx="3">
                  <c:v>11.5</c:v>
                </c:pt>
                <c:pt idx="4">
                  <c:v>21.56</c:v>
                </c:pt>
                <c:pt idx="5">
                  <c:v>54</c:v>
                </c:pt>
                <c:pt idx="6">
                  <c:v>68.5</c:v>
                </c:pt>
                <c:pt idx="7">
                  <c:v>32.799999999999997</c:v>
                </c:pt>
                <c:pt idx="8">
                  <c:v>6.9</c:v>
                </c:pt>
                <c:pt idx="9">
                  <c:v>10.84</c:v>
                </c:pt>
                <c:pt idx="10">
                  <c:v>6.17</c:v>
                </c:pt>
                <c:pt idx="11">
                  <c:v>7.42</c:v>
                </c:pt>
                <c:pt idx="12">
                  <c:v>7.86</c:v>
                </c:pt>
                <c:pt idx="13">
                  <c:v>3.3</c:v>
                </c:pt>
                <c:pt idx="14">
                  <c:v>7.67</c:v>
                </c:pt>
                <c:pt idx="15">
                  <c:v>10.4</c:v>
                </c:pt>
                <c:pt idx="16">
                  <c:v>3.2</c:v>
                </c:pt>
                <c:pt idx="17">
                  <c:v>33.840000000000003</c:v>
                </c:pt>
                <c:pt idx="18">
                  <c:v>9.73</c:v>
                </c:pt>
                <c:pt idx="19">
                  <c:v>36.5</c:v>
                </c:pt>
                <c:pt idx="20">
                  <c:v>15.2</c:v>
                </c:pt>
                <c:pt idx="21">
                  <c:v>2.56</c:v>
                </c:pt>
                <c:pt idx="22">
                  <c:v>17.739999999999998</c:v>
                </c:pt>
                <c:pt idx="23">
                  <c:v>6.37</c:v>
                </c:pt>
                <c:pt idx="24">
                  <c:v>27.78</c:v>
                </c:pt>
                <c:pt idx="25">
                  <c:v>8.4600000000000009</c:v>
                </c:pt>
                <c:pt idx="26">
                  <c:v>38.799999999999997</c:v>
                </c:pt>
                <c:pt idx="27">
                  <c:v>6.1</c:v>
                </c:pt>
                <c:pt idx="28">
                  <c:v>5.3</c:v>
                </c:pt>
                <c:pt idx="29">
                  <c:v>3.8</c:v>
                </c:pt>
                <c:pt idx="30">
                  <c:v>3.64</c:v>
                </c:pt>
                <c:pt idx="31">
                  <c:v>0.79</c:v>
                </c:pt>
                <c:pt idx="32">
                  <c:v>2.2599999999999998</c:v>
                </c:pt>
                <c:pt idx="33">
                  <c:v>3.44</c:v>
                </c:pt>
                <c:pt idx="34">
                  <c:v>3.62</c:v>
                </c:pt>
                <c:pt idx="35">
                  <c:v>0.5</c:v>
                </c:pt>
                <c:pt idx="36">
                  <c:v>5.77</c:v>
                </c:pt>
                <c:pt idx="37">
                  <c:v>1.86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6F-4FF0-8A47-F044A8D610EE}"/>
            </c:ext>
          </c:extLst>
        </c:ser>
        <c:ser>
          <c:idx val="1"/>
          <c:order val="1"/>
          <c:tx>
            <c:strRef>
              <c:f>Лист1!$E$1</c:f>
              <c:strCache>
                <c:ptCount val="1"/>
                <c:pt idx="0">
                  <c:v>Mcap, $ bn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Лист1!$A$2:$A$40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Лист1!$E$2:$E$40</c:f>
              <c:numCache>
                <c:formatCode>General</c:formatCode>
                <c:ptCount val="39"/>
                <c:pt idx="0">
                  <c:v>48.896000000000001</c:v>
                </c:pt>
                <c:pt idx="1">
                  <c:v>39.776000000000003</c:v>
                </c:pt>
                <c:pt idx="2">
                  <c:v>28.477</c:v>
                </c:pt>
                <c:pt idx="3">
                  <c:v>18.559000000000001</c:v>
                </c:pt>
                <c:pt idx="4">
                  <c:v>17.492999999999999</c:v>
                </c:pt>
                <c:pt idx="5">
                  <c:v>15.932</c:v>
                </c:pt>
                <c:pt idx="6">
                  <c:v>12.401999999999999</c:v>
                </c:pt>
                <c:pt idx="7">
                  <c:v>8.2539999999999996</c:v>
                </c:pt>
                <c:pt idx="8">
                  <c:v>7.3259999999999996</c:v>
                </c:pt>
                <c:pt idx="9">
                  <c:v>6.9249999999999998</c:v>
                </c:pt>
                <c:pt idx="10">
                  <c:v>6.218</c:v>
                </c:pt>
                <c:pt idx="11">
                  <c:v>5.3019999999999996</c:v>
                </c:pt>
                <c:pt idx="12">
                  <c:v>4.7009999999999996</c:v>
                </c:pt>
                <c:pt idx="13">
                  <c:v>4.0110000000000001</c:v>
                </c:pt>
                <c:pt idx="14">
                  <c:v>3.7690000000000001</c:v>
                </c:pt>
                <c:pt idx="15">
                  <c:v>3.6680000000000001</c:v>
                </c:pt>
                <c:pt idx="16">
                  <c:v>3.2829999999999999</c:v>
                </c:pt>
                <c:pt idx="17">
                  <c:v>3.1760000000000002</c:v>
                </c:pt>
                <c:pt idx="18">
                  <c:v>3.1680000000000001</c:v>
                </c:pt>
                <c:pt idx="19">
                  <c:v>2.5369999999999999</c:v>
                </c:pt>
                <c:pt idx="20">
                  <c:v>2.4569999999999999</c:v>
                </c:pt>
                <c:pt idx="21">
                  <c:v>2.3860000000000001</c:v>
                </c:pt>
                <c:pt idx="22">
                  <c:v>2.3130000000000002</c:v>
                </c:pt>
                <c:pt idx="23">
                  <c:v>1.738</c:v>
                </c:pt>
                <c:pt idx="24">
                  <c:v>1.6879999999999999</c:v>
                </c:pt>
                <c:pt idx="25">
                  <c:v>1.5620000000000001</c:v>
                </c:pt>
                <c:pt idx="26">
                  <c:v>1.4239999999999999</c:v>
                </c:pt>
                <c:pt idx="27">
                  <c:v>1.2569999999999999</c:v>
                </c:pt>
                <c:pt idx="28">
                  <c:v>1.246</c:v>
                </c:pt>
                <c:pt idx="29">
                  <c:v>1.236</c:v>
                </c:pt>
                <c:pt idx="30">
                  <c:v>1.2350000000000001</c:v>
                </c:pt>
                <c:pt idx="31">
                  <c:v>1.2170000000000001</c:v>
                </c:pt>
                <c:pt idx="32">
                  <c:v>1.1719999999999999</c:v>
                </c:pt>
                <c:pt idx="33">
                  <c:v>1.1679999999999999</c:v>
                </c:pt>
                <c:pt idx="34">
                  <c:v>1.141</c:v>
                </c:pt>
                <c:pt idx="35">
                  <c:v>1.0109999999999999</c:v>
                </c:pt>
                <c:pt idx="36">
                  <c:v>0.91800000000000004</c:v>
                </c:pt>
                <c:pt idx="37">
                  <c:v>0.83699999999999997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6F-4FF0-8A47-F044A8D610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5977679"/>
        <c:axId val="1685973103"/>
      </c:barChart>
      <c:catAx>
        <c:axId val="168597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5973103"/>
        <c:crosses val="autoZero"/>
        <c:auto val="1"/>
        <c:lblAlgn val="ctr"/>
        <c:lblOffset val="100"/>
        <c:noMultiLvlLbl val="0"/>
      </c:catAx>
      <c:valAx>
        <c:axId val="168597310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8597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Resources</a:t>
            </a:r>
            <a:r>
              <a:rPr lang="en-US" sz="1800" baseline="0" dirty="0"/>
              <a:t> and </a:t>
            </a:r>
            <a:r>
              <a:rPr lang="en-US" sz="1800" baseline="0" dirty="0" err="1"/>
              <a:t>MCap</a:t>
            </a:r>
            <a:endParaRPr lang="ru-RU" sz="18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Лист1!$D$1</c:f>
              <c:strCache>
                <c:ptCount val="1"/>
                <c:pt idx="0">
                  <c:v>Resources, Moz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CDF-47C3-8D6C-8DA45E11DB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Лист1!$D$2:$D$40</c:f>
              <c:numCache>
                <c:formatCode>0.00</c:formatCode>
                <c:ptCount val="39"/>
                <c:pt idx="0">
                  <c:v>74.150000000000006</c:v>
                </c:pt>
                <c:pt idx="1">
                  <c:v>56.4</c:v>
                </c:pt>
                <c:pt idx="2">
                  <c:v>187</c:v>
                </c:pt>
                <c:pt idx="3">
                  <c:v>2.78</c:v>
                </c:pt>
                <c:pt idx="4">
                  <c:v>18.05</c:v>
                </c:pt>
                <c:pt idx="5">
                  <c:v>106</c:v>
                </c:pt>
                <c:pt idx="6">
                  <c:v>89.2</c:v>
                </c:pt>
                <c:pt idx="7">
                  <c:v>56.2</c:v>
                </c:pt>
                <c:pt idx="8">
                  <c:v>12.3</c:v>
                </c:pt>
                <c:pt idx="9">
                  <c:v>20.82</c:v>
                </c:pt>
                <c:pt idx="10">
                  <c:v>16.579999999999998</c:v>
                </c:pt>
                <c:pt idx="11">
                  <c:v>17.27</c:v>
                </c:pt>
                <c:pt idx="12">
                  <c:v>12.67</c:v>
                </c:pt>
                <c:pt idx="13">
                  <c:v>9.1999999999999993</c:v>
                </c:pt>
                <c:pt idx="14">
                  <c:v>13.18</c:v>
                </c:pt>
                <c:pt idx="15">
                  <c:v>22.63</c:v>
                </c:pt>
                <c:pt idx="16">
                  <c:v>6.3</c:v>
                </c:pt>
                <c:pt idx="17">
                  <c:v>39.01</c:v>
                </c:pt>
                <c:pt idx="18">
                  <c:v>7.04</c:v>
                </c:pt>
                <c:pt idx="19">
                  <c:v>118.6</c:v>
                </c:pt>
                <c:pt idx="20">
                  <c:v>28.2</c:v>
                </c:pt>
                <c:pt idx="21">
                  <c:v>2.59</c:v>
                </c:pt>
                <c:pt idx="22">
                  <c:v>25.71</c:v>
                </c:pt>
                <c:pt idx="23">
                  <c:v>9.26</c:v>
                </c:pt>
                <c:pt idx="24">
                  <c:v>36.54</c:v>
                </c:pt>
                <c:pt idx="25">
                  <c:v>13.95</c:v>
                </c:pt>
                <c:pt idx="26">
                  <c:v>49.4</c:v>
                </c:pt>
                <c:pt idx="27">
                  <c:v>11.6</c:v>
                </c:pt>
                <c:pt idx="28">
                  <c:v>9.6</c:v>
                </c:pt>
                <c:pt idx="29">
                  <c:v>4.9000000000000004</c:v>
                </c:pt>
                <c:pt idx="30">
                  <c:v>3.03</c:v>
                </c:pt>
                <c:pt idx="31">
                  <c:v>2.16</c:v>
                </c:pt>
                <c:pt idx="32">
                  <c:v>3.03</c:v>
                </c:pt>
                <c:pt idx="33">
                  <c:v>9.19</c:v>
                </c:pt>
                <c:pt idx="34">
                  <c:v>6.94</c:v>
                </c:pt>
                <c:pt idx="35">
                  <c:v>2.21</c:v>
                </c:pt>
                <c:pt idx="36">
                  <c:v>9.81</c:v>
                </c:pt>
                <c:pt idx="37">
                  <c:v>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F-47C3-8D6C-8DA45E11DB20}"/>
            </c:ext>
          </c:extLst>
        </c:ser>
        <c:ser>
          <c:idx val="1"/>
          <c:order val="1"/>
          <c:tx>
            <c:strRef>
              <c:f>Лист1!$E$1</c:f>
              <c:strCache>
                <c:ptCount val="1"/>
                <c:pt idx="0">
                  <c:v>Mcap, $ bn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Лист1!$A$2:$A$40</c:f>
              <c:strCache>
                <c:ptCount val="38"/>
                <c:pt idx="0">
                  <c:v>NEM  </c:v>
                </c:pt>
                <c:pt idx="1">
                  <c:v>GOLD</c:v>
                </c:pt>
                <c:pt idx="2">
                  <c:v>PLZL.ME  </c:v>
                </c:pt>
                <c:pt idx="3">
                  <c:v>WPM  </c:v>
                </c:pt>
                <c:pt idx="4">
                  <c:v>AEM  </c:v>
                </c:pt>
                <c:pt idx="5">
                  <c:v>NCM.AX  </c:v>
                </c:pt>
                <c:pt idx="6">
                  <c:v>SBSW  </c:v>
                </c:pt>
                <c:pt idx="7">
                  <c:v>GFI  </c:v>
                </c:pt>
                <c:pt idx="8">
                  <c:v>LUN.TO  </c:v>
                </c:pt>
                <c:pt idx="9">
                  <c:v>NST.AX  </c:v>
                </c:pt>
                <c:pt idx="10">
                  <c:v>EVN.AX  </c:v>
                </c:pt>
                <c:pt idx="11">
                  <c:v>BTG  </c:v>
                </c:pt>
                <c:pt idx="12">
                  <c:v>AUY  </c:v>
                </c:pt>
                <c:pt idx="13">
                  <c:v>SAR.AX  </c:v>
                </c:pt>
                <c:pt idx="14">
                  <c:v>SSRM  </c:v>
                </c:pt>
                <c:pt idx="15">
                  <c:v>EDV.TO  </c:v>
                </c:pt>
                <c:pt idx="16">
                  <c:v>CG.TO  </c:v>
                </c:pt>
                <c:pt idx="17">
                  <c:v>NG  </c:v>
                </c:pt>
                <c:pt idx="18">
                  <c:v>AGI  </c:v>
                </c:pt>
                <c:pt idx="19">
                  <c:v>HMY  </c:v>
                </c:pt>
                <c:pt idx="20">
                  <c:v>EQX.TO  </c:v>
                </c:pt>
                <c:pt idx="21">
                  <c:v>CDE  </c:v>
                </c:pt>
                <c:pt idx="22">
                  <c:v>EGO  </c:v>
                </c:pt>
                <c:pt idx="23">
                  <c:v>TGZ.TO  </c:v>
                </c:pt>
                <c:pt idx="24">
                  <c:v>IAG  </c:v>
                </c:pt>
                <c:pt idx="25">
                  <c:v>POG.L  </c:v>
                </c:pt>
                <c:pt idx="26">
                  <c:v>SA  </c:v>
                </c:pt>
                <c:pt idx="27">
                  <c:v>SBM.AX  </c:v>
                </c:pt>
                <c:pt idx="28">
                  <c:v>OGC.TO  </c:v>
                </c:pt>
                <c:pt idx="29">
                  <c:v>PRU.AX  </c:v>
                </c:pt>
                <c:pt idx="30">
                  <c:v>NGD  </c:v>
                </c:pt>
                <c:pt idx="31">
                  <c:v>DPM.TO  </c:v>
                </c:pt>
                <c:pt idx="32">
                  <c:v>TXG.TO  </c:v>
                </c:pt>
                <c:pt idx="33">
                  <c:v>ANTM.JK  </c:v>
                </c:pt>
                <c:pt idx="34">
                  <c:v>RRL.AX  </c:v>
                </c:pt>
                <c:pt idx="35">
                  <c:v>WDO.TO  </c:v>
                </c:pt>
                <c:pt idx="36">
                  <c:v>DRD  </c:v>
                </c:pt>
                <c:pt idx="37">
                  <c:v>GOR.AX  </c:v>
                </c:pt>
              </c:strCache>
            </c:strRef>
          </c:cat>
          <c:val>
            <c:numRef>
              <c:f>Лист1!$E$2:$E$40</c:f>
              <c:numCache>
                <c:formatCode>General</c:formatCode>
                <c:ptCount val="39"/>
                <c:pt idx="0">
                  <c:v>48.896000000000001</c:v>
                </c:pt>
                <c:pt idx="1">
                  <c:v>39.776000000000003</c:v>
                </c:pt>
                <c:pt idx="2">
                  <c:v>28.477</c:v>
                </c:pt>
                <c:pt idx="3">
                  <c:v>18.559000000000001</c:v>
                </c:pt>
                <c:pt idx="4">
                  <c:v>17.492999999999999</c:v>
                </c:pt>
                <c:pt idx="5">
                  <c:v>15.932</c:v>
                </c:pt>
                <c:pt idx="6">
                  <c:v>12.401999999999999</c:v>
                </c:pt>
                <c:pt idx="7">
                  <c:v>8.2539999999999996</c:v>
                </c:pt>
                <c:pt idx="8">
                  <c:v>7.3259999999999996</c:v>
                </c:pt>
                <c:pt idx="9">
                  <c:v>6.9249999999999998</c:v>
                </c:pt>
                <c:pt idx="10">
                  <c:v>6.218</c:v>
                </c:pt>
                <c:pt idx="11">
                  <c:v>5.3019999999999996</c:v>
                </c:pt>
                <c:pt idx="12">
                  <c:v>4.7009999999999996</c:v>
                </c:pt>
                <c:pt idx="13">
                  <c:v>4.0110000000000001</c:v>
                </c:pt>
                <c:pt idx="14">
                  <c:v>3.7690000000000001</c:v>
                </c:pt>
                <c:pt idx="15">
                  <c:v>3.6680000000000001</c:v>
                </c:pt>
                <c:pt idx="16">
                  <c:v>3.2829999999999999</c:v>
                </c:pt>
                <c:pt idx="17">
                  <c:v>3.1760000000000002</c:v>
                </c:pt>
                <c:pt idx="18">
                  <c:v>3.1680000000000001</c:v>
                </c:pt>
                <c:pt idx="19">
                  <c:v>2.5369999999999999</c:v>
                </c:pt>
                <c:pt idx="20">
                  <c:v>2.4569999999999999</c:v>
                </c:pt>
                <c:pt idx="21">
                  <c:v>2.3860000000000001</c:v>
                </c:pt>
                <c:pt idx="22">
                  <c:v>2.3130000000000002</c:v>
                </c:pt>
                <c:pt idx="23">
                  <c:v>1.738</c:v>
                </c:pt>
                <c:pt idx="24">
                  <c:v>1.6879999999999999</c:v>
                </c:pt>
                <c:pt idx="25">
                  <c:v>1.5620000000000001</c:v>
                </c:pt>
                <c:pt idx="26">
                  <c:v>1.4239999999999999</c:v>
                </c:pt>
                <c:pt idx="27">
                  <c:v>1.2569999999999999</c:v>
                </c:pt>
                <c:pt idx="28">
                  <c:v>1.246</c:v>
                </c:pt>
                <c:pt idx="29">
                  <c:v>1.236</c:v>
                </c:pt>
                <c:pt idx="30">
                  <c:v>1.2350000000000001</c:v>
                </c:pt>
                <c:pt idx="31">
                  <c:v>1.2170000000000001</c:v>
                </c:pt>
                <c:pt idx="32">
                  <c:v>1.1719999999999999</c:v>
                </c:pt>
                <c:pt idx="33">
                  <c:v>1.1679999999999999</c:v>
                </c:pt>
                <c:pt idx="34">
                  <c:v>1.141</c:v>
                </c:pt>
                <c:pt idx="35">
                  <c:v>1.0109999999999999</c:v>
                </c:pt>
                <c:pt idx="36">
                  <c:v>0.91800000000000004</c:v>
                </c:pt>
                <c:pt idx="37">
                  <c:v>0.83699999999999997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DF-47C3-8D6C-8DA45E11DB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67003183"/>
        <c:axId val="1767004431"/>
      </c:barChart>
      <c:catAx>
        <c:axId val="1767003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67004431"/>
        <c:crosses val="autoZero"/>
        <c:auto val="1"/>
        <c:lblAlgn val="ctr"/>
        <c:lblOffset val="100"/>
        <c:noMultiLvlLbl val="0"/>
      </c:catAx>
      <c:valAx>
        <c:axId val="17670044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67003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0.81709</cdr:x>
      <cdr:y>0.0972</cdr:y>
    </cdr:from>
    <cdr:to>
      <cdr:x>0.96086</cdr:x>
      <cdr:y>0.23564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448800" y="609600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 smtClean="0"/>
            <a:t>Model	 1.34%</a:t>
          </a:r>
        </a:p>
        <a:p xmlns:a="http://schemas.openxmlformats.org/drawingml/2006/main">
          <a:r>
            <a:rPr lang="en-US" sz="1400" dirty="0" smtClean="0"/>
            <a:t>B&amp;H 	-6.87%</a:t>
          </a:r>
          <a:endParaRPr lang="ru-RU" sz="14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0.81481</cdr:x>
      <cdr:y>0.10464</cdr:y>
    </cdr:from>
    <cdr:to>
      <cdr:x>0.95742</cdr:x>
      <cdr:y>0.2422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499600" y="660400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/>
            <a:t>Model	 18.59%</a:t>
          </a:r>
        </a:p>
        <a:p xmlns:a="http://schemas.openxmlformats.org/drawingml/2006/main">
          <a:r>
            <a:rPr lang="en-US" sz="1400" dirty="0" smtClean="0"/>
            <a:t>B&amp;H 	 56.02%</a:t>
          </a:r>
          <a:endParaRPr lang="ru-RU" sz="14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0.82182</cdr:x>
      <cdr:y>0.107</cdr:y>
    </cdr:from>
    <cdr:to>
      <cdr:x>0.96565</cdr:x>
      <cdr:y>0.24766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499600" y="660400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/>
            <a:t>Model	 13.05%</a:t>
          </a:r>
        </a:p>
        <a:p xmlns:a="http://schemas.openxmlformats.org/drawingml/2006/main">
          <a:r>
            <a:rPr lang="en-US" sz="1400" dirty="0" smtClean="0"/>
            <a:t>B&amp;H 	 10.29%</a:t>
          </a:r>
          <a:endParaRPr lang="ru-RU" sz="1400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0.81412</cdr:x>
      <cdr:y>0.10597</cdr:y>
    </cdr:from>
    <cdr:to>
      <cdr:x>0.9566</cdr:x>
      <cdr:y>0.24529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499600" y="660400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/>
            <a:t>Model	 0.92%</a:t>
          </a:r>
        </a:p>
        <a:p xmlns:a="http://schemas.openxmlformats.org/drawingml/2006/main">
          <a:r>
            <a:rPr lang="en-US" sz="1400" dirty="0" smtClean="0"/>
            <a:t>B&amp;H 	-7.14%</a:t>
          </a:r>
          <a:endParaRPr lang="ru-RU" sz="14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0.71373</cdr:x>
      <cdr:y>0.09292</cdr:y>
    </cdr:from>
    <cdr:to>
      <cdr:x>0.85573</cdr:x>
      <cdr:y>0.23179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356600" y="580887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/>
            <a:t>Model	17.61%</a:t>
          </a:r>
        </a:p>
        <a:p xmlns:a="http://schemas.openxmlformats.org/drawingml/2006/main">
          <a:r>
            <a:rPr lang="en-US" sz="1400" dirty="0" smtClean="0"/>
            <a:t>B&amp;H 	47.17%</a:t>
          </a:r>
          <a:endParaRPr lang="ru-RU" sz="14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0.8347</cdr:x>
      <cdr:y>0.08565</cdr:y>
    </cdr:from>
    <cdr:to>
      <cdr:x>0.97706</cdr:x>
      <cdr:y>0.22564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9748079" y="531191"/>
          <a:ext cx="1662545" cy="86821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 smtClean="0"/>
            <a:t>Model	 21.88%</a:t>
          </a:r>
        </a:p>
        <a:p xmlns:a="http://schemas.openxmlformats.org/drawingml/2006/main">
          <a:r>
            <a:rPr lang="en-US" sz="1400" dirty="0" smtClean="0"/>
            <a:t>B&amp;H 	 31.64%</a:t>
          </a:r>
          <a:endParaRPr lang="ru-RU" sz="14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994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06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01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87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6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622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89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882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42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55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31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AF79E-CC76-47D7-9975-0515CE7A5871}" type="datetimeFigureOut">
              <a:rPr lang="ru-RU" smtClean="0"/>
              <a:t>12.02.2021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89E62-7E89-49E2-8B61-8327268303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13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242577"/>
              </p:ext>
            </p:extLst>
          </p:nvPr>
        </p:nvGraphicFramePr>
        <p:xfrm>
          <a:off x="323273" y="295564"/>
          <a:ext cx="11637818" cy="6363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4612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164929"/>
              </p:ext>
            </p:extLst>
          </p:nvPr>
        </p:nvGraphicFramePr>
        <p:xfrm>
          <a:off x="298174" y="337930"/>
          <a:ext cx="11638722" cy="6241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052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032710"/>
              </p:ext>
            </p:extLst>
          </p:nvPr>
        </p:nvGraphicFramePr>
        <p:xfrm>
          <a:off x="267855" y="286327"/>
          <a:ext cx="11610109" cy="62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7189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13195"/>
              </p:ext>
            </p:extLst>
          </p:nvPr>
        </p:nvGraphicFramePr>
        <p:xfrm>
          <a:off x="249383" y="286327"/>
          <a:ext cx="11656290" cy="631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4619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095689"/>
              </p:ext>
            </p:extLst>
          </p:nvPr>
        </p:nvGraphicFramePr>
        <p:xfrm>
          <a:off x="304800" y="350981"/>
          <a:ext cx="11628582" cy="6225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8826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006306"/>
              </p:ext>
            </p:extLst>
          </p:nvPr>
        </p:nvGraphicFramePr>
        <p:xfrm>
          <a:off x="323273" y="314036"/>
          <a:ext cx="11591636" cy="628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0115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936209"/>
              </p:ext>
            </p:extLst>
          </p:nvPr>
        </p:nvGraphicFramePr>
        <p:xfrm>
          <a:off x="295564" y="286327"/>
          <a:ext cx="11536218" cy="6289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49206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860888"/>
              </p:ext>
            </p:extLst>
          </p:nvPr>
        </p:nvGraphicFramePr>
        <p:xfrm>
          <a:off x="304799" y="249382"/>
          <a:ext cx="11619345" cy="6354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871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6" y="368682"/>
            <a:ext cx="1130158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3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572867"/>
              </p:ext>
            </p:extLst>
          </p:nvPr>
        </p:nvGraphicFramePr>
        <p:xfrm>
          <a:off x="341745" y="332509"/>
          <a:ext cx="11563928" cy="6271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8612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4" y="368682"/>
            <a:ext cx="11098412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73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4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87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4" y="368682"/>
            <a:ext cx="11098412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71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37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0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1" y="368682"/>
            <a:ext cx="1121269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2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806162"/>
              </p:ext>
            </p:extLst>
          </p:nvPr>
        </p:nvGraphicFramePr>
        <p:xfrm>
          <a:off x="238539" y="258417"/>
          <a:ext cx="11658600" cy="6311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2896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46" y="368682"/>
            <a:ext cx="1113650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95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64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4" y="368682"/>
            <a:ext cx="11098412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2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28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4" y="368682"/>
            <a:ext cx="11098412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10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1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11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9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4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6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5169149"/>
              </p:ext>
            </p:extLst>
          </p:nvPr>
        </p:nvGraphicFramePr>
        <p:xfrm>
          <a:off x="298173" y="367748"/>
          <a:ext cx="11559209" cy="617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0853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84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35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72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564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84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" y="368682"/>
            <a:ext cx="11174603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04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09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8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58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8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6979886"/>
              </p:ext>
            </p:extLst>
          </p:nvPr>
        </p:nvGraphicFramePr>
        <p:xfrm>
          <a:off x="268357" y="337929"/>
          <a:ext cx="11668539" cy="6231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0407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56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33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1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28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9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54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2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9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4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7863938"/>
              </p:ext>
            </p:extLst>
          </p:nvPr>
        </p:nvGraphicFramePr>
        <p:xfrm>
          <a:off x="248478" y="298173"/>
          <a:ext cx="11708296" cy="6251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7138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86" y="368682"/>
            <a:ext cx="1097142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58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1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" y="368682"/>
            <a:ext cx="11174603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4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46" y="368682"/>
            <a:ext cx="1113650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85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46" y="368682"/>
            <a:ext cx="1113650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41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795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8" y="368682"/>
            <a:ext cx="11174603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58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1" y="368682"/>
            <a:ext cx="11212698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113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1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296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600870"/>
              </p:ext>
            </p:extLst>
          </p:nvPr>
        </p:nvGraphicFramePr>
        <p:xfrm>
          <a:off x="248477" y="347869"/>
          <a:ext cx="11678479" cy="6202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17012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7324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202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623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999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207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276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37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68682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30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41" y="340974"/>
            <a:ext cx="11060317" cy="6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820920"/>
              </p:ext>
            </p:extLst>
          </p:nvPr>
        </p:nvGraphicFramePr>
        <p:xfrm>
          <a:off x="228600" y="228600"/>
          <a:ext cx="11797748" cy="6450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926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150661"/>
              </p:ext>
            </p:extLst>
          </p:nvPr>
        </p:nvGraphicFramePr>
        <p:xfrm>
          <a:off x="286327" y="267855"/>
          <a:ext cx="11656291" cy="6410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4621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41</Words>
  <Application>Microsoft Office PowerPoint</Application>
  <PresentationFormat>Широкоэкранный</PresentationFormat>
  <Paragraphs>36</Paragraphs>
  <Slides>79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Шевченко Роман</dc:creator>
  <cp:lastModifiedBy>Шевченко Роман</cp:lastModifiedBy>
  <cp:revision>45</cp:revision>
  <dcterms:created xsi:type="dcterms:W3CDTF">2021-01-28T06:25:24Z</dcterms:created>
  <dcterms:modified xsi:type="dcterms:W3CDTF">2021-02-12T13:52:53Z</dcterms:modified>
</cp:coreProperties>
</file>